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418" r:id="rId2"/>
    <p:sldId id="443" r:id="rId3"/>
    <p:sldId id="417" r:id="rId4"/>
    <p:sldId id="444" r:id="rId5"/>
    <p:sldId id="446" r:id="rId6"/>
    <p:sldId id="445" r:id="rId7"/>
    <p:sldId id="451" r:id="rId8"/>
    <p:sldId id="454" r:id="rId9"/>
    <p:sldId id="453" r:id="rId10"/>
    <p:sldId id="455" r:id="rId11"/>
    <p:sldId id="448" r:id="rId12"/>
    <p:sldId id="457" r:id="rId13"/>
    <p:sldId id="458" r:id="rId14"/>
    <p:sldId id="459" r:id="rId15"/>
    <p:sldId id="460" r:id="rId16"/>
    <p:sldId id="461" r:id="rId17"/>
    <p:sldId id="464" r:id="rId18"/>
    <p:sldId id="463" r:id="rId19"/>
    <p:sldId id="456" r:id="rId20"/>
    <p:sldId id="467" r:id="rId21"/>
    <p:sldId id="465" r:id="rId22"/>
    <p:sldId id="447" r:id="rId23"/>
    <p:sldId id="469" r:id="rId24"/>
    <p:sldId id="468" r:id="rId25"/>
    <p:sldId id="470" r:id="rId26"/>
    <p:sldId id="472" r:id="rId27"/>
    <p:sldId id="474" r:id="rId28"/>
    <p:sldId id="473" r:id="rId29"/>
    <p:sldId id="475" r:id="rId30"/>
    <p:sldId id="476" r:id="rId31"/>
    <p:sldId id="477" r:id="rId32"/>
    <p:sldId id="478" r:id="rId33"/>
    <p:sldId id="479" r:id="rId34"/>
    <p:sldId id="484" r:id="rId35"/>
    <p:sldId id="471" r:id="rId36"/>
    <p:sldId id="485" r:id="rId37"/>
    <p:sldId id="486" r:id="rId38"/>
    <p:sldId id="489" r:id="rId39"/>
    <p:sldId id="493" r:id="rId40"/>
    <p:sldId id="490" r:id="rId41"/>
    <p:sldId id="495" r:id="rId42"/>
    <p:sldId id="505" r:id="rId43"/>
    <p:sldId id="491" r:id="rId44"/>
    <p:sldId id="497" r:id="rId45"/>
    <p:sldId id="487" r:id="rId46"/>
    <p:sldId id="500" r:id="rId47"/>
    <p:sldId id="501" r:id="rId48"/>
    <p:sldId id="507" r:id="rId49"/>
    <p:sldId id="503" r:id="rId50"/>
    <p:sldId id="502" r:id="rId51"/>
    <p:sldId id="504" r:id="rId52"/>
    <p:sldId id="508" r:id="rId53"/>
    <p:sldId id="488" r:id="rId54"/>
    <p:sldId id="509" r:id="rId55"/>
    <p:sldId id="482" r:id="rId56"/>
    <p:sldId id="483" r:id="rId57"/>
    <p:sldId id="405" r:id="rId58"/>
    <p:sldId id="293" r:id="rId59"/>
    <p:sldId id="306" r:id="rId60"/>
    <p:sldId id="416" r:id="rId61"/>
    <p:sldId id="281" r:id="rId62"/>
    <p:sldId id="466" r:id="rId63"/>
    <p:sldId id="494" r:id="rId64"/>
    <p:sldId id="496" r:id="rId65"/>
    <p:sldId id="498" r:id="rId6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7" autoAdjust="0"/>
    <p:restoredTop sz="74818" autoAdjust="0"/>
  </p:normalViewPr>
  <p:slideViewPr>
    <p:cSldViewPr snapToGrid="0">
      <p:cViewPr>
        <p:scale>
          <a:sx n="75" d="100"/>
          <a:sy n="75" d="100"/>
        </p:scale>
        <p:origin x="1206" y="23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25/07/2023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25/07/2023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ensorflow.org/lite/convert/index?hl=pt-br"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tensorflow.org/lite/performance/post_training_quantization?hl=pt-br" TargetMode="External"/><Relationship Id="rId4" Type="http://schemas.openxmlformats.org/officeDocument/2006/relationships/hyperlink" Target="https://www.tensorflow.org/lite/performance/model_optimization?hl=pt-br"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No contexto de microcontroladores, um "</a:t>
            </a:r>
            <a:r>
              <a:rPr lang="pt-BR" b="0" i="0" dirty="0" err="1">
                <a:solidFill>
                  <a:srgbClr val="374151"/>
                </a:solidFill>
                <a:effectLst/>
                <a:latin typeface="Söhne"/>
              </a:rPr>
              <a:t>runtime</a:t>
            </a:r>
            <a:r>
              <a:rPr lang="pt-BR" b="0" i="0" dirty="0">
                <a:solidFill>
                  <a:srgbClr val="374151"/>
                </a:solidFill>
                <a:effectLst/>
                <a:latin typeface="Söhne"/>
              </a:rPr>
              <a:t>" refere-se a um ambiente de execução de software que fornece serviços e funcionalidades para os programas ou aplicativos em execução no microcontrolador. Especificamente, é uma camada de software que atua como uma ponte entre o hardware do microcontrolador e o código do usuário, permitindo que o programa seja executado de maneira eficiente e efetiva no hardware específico do dispositivo.</a:t>
            </a:r>
          </a:p>
          <a:p>
            <a:pPr algn="l"/>
            <a:r>
              <a:rPr lang="pt-BR" b="0" i="0" dirty="0">
                <a:solidFill>
                  <a:srgbClr val="374151"/>
                </a:solidFill>
                <a:effectLst/>
                <a:latin typeface="Söhne"/>
              </a:rPr>
              <a:t>O </a:t>
            </a:r>
            <a:r>
              <a:rPr lang="pt-BR" b="0" i="0" dirty="0" err="1">
                <a:solidFill>
                  <a:srgbClr val="374151"/>
                </a:solidFill>
                <a:effectLst/>
                <a:latin typeface="Söhne"/>
              </a:rPr>
              <a:t>runtime</a:t>
            </a:r>
            <a:r>
              <a:rPr lang="pt-BR" b="0" i="0" dirty="0">
                <a:solidFill>
                  <a:srgbClr val="374151"/>
                </a:solidFill>
                <a:effectLst/>
                <a:latin typeface="Söhne"/>
              </a:rPr>
              <a:t> geralmente inclui uma série de recursos e bibliotecas que facilitam a programação e o controle do microcontrolador, fornecendo funções para gerenciar interrupções, temporizadores, periféricos, comunicação, gerenciamento de energia e outras operações de baixo nível.</a:t>
            </a:r>
          </a:p>
          <a:p>
            <a:pPr algn="l"/>
            <a:r>
              <a:rPr lang="pt-BR" b="0" i="0" dirty="0">
                <a:solidFill>
                  <a:srgbClr val="374151"/>
                </a:solidFill>
                <a:effectLst/>
                <a:latin typeface="Söhne"/>
              </a:rPr>
              <a:t>A utilização de um </a:t>
            </a:r>
            <a:r>
              <a:rPr lang="pt-BR" b="0" i="0" dirty="0" err="1">
                <a:solidFill>
                  <a:srgbClr val="374151"/>
                </a:solidFill>
                <a:effectLst/>
                <a:latin typeface="Söhne"/>
              </a:rPr>
              <a:t>runtime</a:t>
            </a:r>
            <a:r>
              <a:rPr lang="pt-BR" b="0" i="0" dirty="0">
                <a:solidFill>
                  <a:srgbClr val="374151"/>
                </a:solidFill>
                <a:effectLst/>
                <a:latin typeface="Söhne"/>
              </a:rPr>
              <a:t> é comum em sistemas embarcados e microcontroladores, pois permite que os desenvolvedores escrevam códigos mais abstratos e portáveis, reduzindo a necessidade de lidar diretamente com os detalhes específicos do hardware. Isso simplifica o desenvolvimento, economiza tempo e aumenta a </a:t>
            </a:r>
            <a:r>
              <a:rPr lang="pt-BR" b="0" i="0" dirty="0" err="1">
                <a:solidFill>
                  <a:srgbClr val="374151"/>
                </a:solidFill>
                <a:effectLst/>
                <a:latin typeface="Söhne"/>
              </a:rPr>
              <a:t>reusabilidade</a:t>
            </a:r>
            <a:r>
              <a:rPr lang="pt-BR" b="0" i="0" dirty="0">
                <a:solidFill>
                  <a:srgbClr val="374151"/>
                </a:solidFill>
                <a:effectLst/>
                <a:latin typeface="Söhne"/>
              </a:rPr>
              <a:t> do código entre diferentes plataformas de microcontroladores. Além disso, o uso de um </a:t>
            </a:r>
            <a:r>
              <a:rPr lang="pt-BR" b="0" i="0" dirty="0" err="1">
                <a:solidFill>
                  <a:srgbClr val="374151"/>
                </a:solidFill>
                <a:effectLst/>
                <a:latin typeface="Söhne"/>
              </a:rPr>
              <a:t>runtime</a:t>
            </a:r>
            <a:r>
              <a:rPr lang="pt-BR" b="0" i="0" dirty="0">
                <a:solidFill>
                  <a:srgbClr val="374151"/>
                </a:solidFill>
                <a:effectLst/>
                <a:latin typeface="Söhne"/>
              </a:rPr>
              <a:t> também ajuda a otimizar o desempenho, garantindo que o código seja executado de forma mais eficiente no hardware limitado do microcontrolador.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0" dirty="0">
                <a:solidFill>
                  <a:srgbClr val="202124"/>
                </a:solidFill>
                <a:effectLst/>
              </a:rPr>
              <a:t>use o </a:t>
            </a:r>
            <a:r>
              <a:rPr lang="pt-BR" i="0" dirty="0" err="1">
                <a:solidFill>
                  <a:srgbClr val="202124"/>
                </a:solidFill>
                <a:effectLst/>
                <a:hlinkClick r:id="rId3"/>
              </a:rPr>
              <a:t>TensorFlow</a:t>
            </a:r>
            <a:r>
              <a:rPr lang="pt-BR" i="0" dirty="0">
                <a:solidFill>
                  <a:srgbClr val="202124"/>
                </a:solidFill>
                <a:effectLst/>
                <a:hlinkClick r:id="rId3"/>
              </a:rPr>
              <a:t> Lite Converter</a:t>
            </a:r>
            <a:r>
              <a:rPr lang="pt-BR" i="0" dirty="0">
                <a:solidFill>
                  <a:srgbClr val="202124"/>
                </a:solidFill>
                <a:effectLst/>
              </a:rPr>
              <a:t> para converter modelos. Durante a conversão, você pode aplicar </a:t>
            </a:r>
            <a:r>
              <a:rPr lang="pt-BR" i="0" dirty="0">
                <a:solidFill>
                  <a:srgbClr val="202124"/>
                </a:solidFill>
                <a:effectLst/>
                <a:hlinkClick r:id="rId4"/>
              </a:rPr>
              <a:t>otimizações</a:t>
            </a:r>
            <a:r>
              <a:rPr lang="pt-BR" i="0" dirty="0">
                <a:solidFill>
                  <a:srgbClr val="202124"/>
                </a:solidFill>
                <a:effectLst/>
              </a:rPr>
              <a:t> como a </a:t>
            </a:r>
            <a:r>
              <a:rPr lang="pt-BR" i="0" dirty="0">
                <a:solidFill>
                  <a:srgbClr val="202124"/>
                </a:solidFill>
                <a:effectLst/>
                <a:hlinkClick r:id="rId5"/>
              </a:rPr>
              <a:t>quantização</a:t>
            </a:r>
            <a:r>
              <a:rPr lang="pt-BR" i="0" dirty="0">
                <a:solidFill>
                  <a:srgbClr val="202124"/>
                </a:solidFill>
                <a:effectLst/>
              </a:rPr>
              <a:t> para diminuir o tamanho e a latência do modelo com pouca ou nenhuma perda na acurácia. </a:t>
            </a:r>
            <a:r>
              <a:rPr lang="pt-BR" i="1" dirty="0">
                <a:solidFill>
                  <a:srgbClr val="202124"/>
                </a:solidFill>
                <a:effectLst/>
              </a:rPr>
              <a:t>Por padrão, nenhum dos modelos contém metadados.</a:t>
            </a:r>
            <a:endParaRPr lang="pt-BR" i="0" dirty="0">
              <a:solidFill>
                <a:srgbClr val="202124"/>
              </a:solidFill>
              <a:effectLst/>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https://www.tensorflow.org/lite/microcontrollers/build_convert#convert_to_a_c_array</a:t>
            </a:r>
          </a:p>
          <a:p>
            <a:endParaRPr lang="pt-BR" dirty="0"/>
          </a:p>
          <a:p>
            <a:r>
              <a:rPr lang="pt-BR" b="0" i="0" dirty="0">
                <a:solidFill>
                  <a:srgbClr val="374151"/>
                </a:solidFill>
                <a:effectLst/>
                <a:latin typeface="Söhne"/>
              </a:rPr>
              <a:t>C++17 é a designação para a versão mais recente do padrão C++ (ISO/IEC 14882:2017), que foi lançada em dezembro de 2017. Trata-se de uma atualização significativa da linguagem de programação C++, trazendo diversas melhorias, recursos e novas funcionalidades em relação às versões anteriores.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1326294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332980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en-US" b="0" i="0" dirty="0">
              <a:solidFill>
                <a:srgbClr val="3C484E"/>
              </a:solidFill>
              <a:effectLst/>
              <a:latin typeface="Arial" panose="020B0604020202020204" pitchFamily="34" charset="0"/>
            </a:endParaRPr>
          </a:p>
          <a:p>
            <a:r>
              <a:rPr lang="pt-BR" b="0" i="0" dirty="0">
                <a:solidFill>
                  <a:srgbClr val="374151"/>
                </a:solidFill>
                <a:effectLst/>
                <a:latin typeface="Söhne"/>
              </a:rPr>
              <a:t>Em resumo, enquanto os </a:t>
            </a:r>
            <a:r>
              <a:rPr lang="pt-BR" b="0" i="0" dirty="0" err="1">
                <a:solidFill>
                  <a:srgbClr val="374151"/>
                </a:solidFill>
                <a:effectLst/>
                <a:latin typeface="Söhne"/>
              </a:rPr>
              <a:t>SoCs</a:t>
            </a:r>
            <a:r>
              <a:rPr lang="pt-BR" b="0" i="0" dirty="0">
                <a:solidFill>
                  <a:srgbClr val="374151"/>
                </a:solidFill>
                <a:effectLst/>
                <a:latin typeface="Söhne"/>
              </a:rPr>
              <a:t> são usados em dispositivos eletrônicos mais complexos e poderosos, como smartphones e tablets, os microcontroladores são projetados para sistemas embarcados específicos, que requerem funções específicas, eficiência de energia e menor complexidade.</a:t>
            </a:r>
            <a:endParaRPr lang="pt-BR" dirty="0"/>
          </a:p>
          <a:p>
            <a:endParaRPr lang="pt-BR" dirty="0"/>
          </a:p>
          <a:p>
            <a:r>
              <a:rPr lang="pt-BR" dirty="0"/>
              <a:t>Referências</a:t>
            </a:r>
          </a:p>
          <a:p>
            <a:endParaRPr lang="pt-BR" dirty="0"/>
          </a:p>
          <a:p>
            <a:r>
              <a:rPr lang="pt-BR" dirty="0"/>
              <a:t>[1] https://www.embedded.com/squeezing-ai-models-into-microcontrollers/</a:t>
            </a:r>
          </a:p>
          <a:p>
            <a:endParaRPr lang="pt-BR" dirty="0"/>
          </a:p>
          <a:p>
            <a:r>
              <a:rPr lang="pt-BR" dirty="0"/>
              <a:t>[2] https://community.arm.com/arm-community-blogs/b/ai-and-ml-blog/posts/arm-machine-learning-embedded-evaluation-kit</a:t>
            </a:r>
          </a:p>
          <a:p>
            <a:endParaRPr lang="pt-BR" dirty="0"/>
          </a:p>
          <a:p>
            <a:r>
              <a:rPr lang="pt-BR" dirty="0"/>
              <a:t>[3] https://community.arm.com/arm-community-blogs/b/architectures-and-processors-blog/posts/cortex-m55-and-ethos-u55-processors-extending-the-performance-of-arm-ml-portfolio-for-endpoint-devices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285429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60</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25/07/2023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25/07/2023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39.jpeg"/><Relationship Id="rId4" Type="http://schemas.openxmlformats.org/officeDocument/2006/relationships/image" Target="../media/image28.png"/><Relationship Id="rId9" Type="http://schemas.openxmlformats.org/officeDocument/2006/relationships/image" Target="../media/image54.jpe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tensorflow.org/lite/guide/model_maker?hl=pt-br" TargetMode="External"/><Relationship Id="rId2" Type="http://schemas.openxmlformats.org/officeDocument/2006/relationships/hyperlink" Target="https://www.tensorflow.org/lite/examples?hl=pt-br"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hyperlink" Target="https://www.codeproject.com/Articles/1275031/Why-real-neurons-learn-faster-ai" TargetMode="External"/><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7.jpe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74.png"/><Relationship Id="rId7" Type="http://schemas.openxmlformats.org/officeDocument/2006/relationships/image" Target="../media/image19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6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380.png"/><Relationship Id="rId26" Type="http://schemas.openxmlformats.org/officeDocument/2006/relationships/image" Target="../media/image460.png"/><Relationship Id="rId39" Type="http://schemas.openxmlformats.org/officeDocument/2006/relationships/image" Target="../media/image590.png"/><Relationship Id="rId21" Type="http://schemas.openxmlformats.org/officeDocument/2006/relationships/image" Target="../media/image410.png"/><Relationship Id="rId34" Type="http://schemas.openxmlformats.org/officeDocument/2006/relationships/image" Target="../media/image540.png"/><Relationship Id="rId42" Type="http://schemas.openxmlformats.org/officeDocument/2006/relationships/image" Target="../media/image620.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421.png"/><Relationship Id="rId29"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450.png"/><Relationship Id="rId32" Type="http://schemas.openxmlformats.org/officeDocument/2006/relationships/image" Target="../media/image520.png"/><Relationship Id="rId37" Type="http://schemas.openxmlformats.org/officeDocument/2006/relationships/image" Target="../media/image570.png"/><Relationship Id="rId40" Type="http://schemas.openxmlformats.org/officeDocument/2006/relationships/image" Target="../media/image600.png"/><Relationship Id="rId45" Type="http://schemas.openxmlformats.org/officeDocument/2006/relationships/image" Target="../media/image650.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430.png"/><Relationship Id="rId28" Type="http://schemas.openxmlformats.org/officeDocument/2006/relationships/image" Target="../media/image480.png"/><Relationship Id="rId36" Type="http://schemas.openxmlformats.org/officeDocument/2006/relationships/image" Target="../media/image560.png"/><Relationship Id="rId10" Type="http://schemas.openxmlformats.org/officeDocument/2006/relationships/image" Target="../media/image360.png"/><Relationship Id="rId19" Type="http://schemas.openxmlformats.org/officeDocument/2006/relationships/image" Target="../media/image440.png"/><Relationship Id="rId31" Type="http://schemas.openxmlformats.org/officeDocument/2006/relationships/image" Target="../media/image510.png"/><Relationship Id="rId44" Type="http://schemas.openxmlformats.org/officeDocument/2006/relationships/image" Target="../media/image640.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420.png"/><Relationship Id="rId27" Type="http://schemas.openxmlformats.org/officeDocument/2006/relationships/image" Target="../media/image470.png"/><Relationship Id="rId30" Type="http://schemas.openxmlformats.org/officeDocument/2006/relationships/image" Target="../media/image500.png"/><Relationship Id="rId35" Type="http://schemas.openxmlformats.org/officeDocument/2006/relationships/image" Target="../media/image550.png"/><Relationship Id="rId43" Type="http://schemas.openxmlformats.org/officeDocument/2006/relationships/image" Target="../media/image630.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61.png"/><Relationship Id="rId33" Type="http://schemas.openxmlformats.org/officeDocument/2006/relationships/image" Target="../media/image530.png"/><Relationship Id="rId38" Type="http://schemas.openxmlformats.org/officeDocument/2006/relationships/image" Target="../media/image580.png"/><Relationship Id="rId20" Type="http://schemas.openxmlformats.org/officeDocument/2006/relationships/image" Target="../media/image400.png"/><Relationship Id="rId41" Type="http://schemas.openxmlformats.org/officeDocument/2006/relationships/image" Target="../media/image610.png"/></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ajustar o limiar de ativação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a:t>
                </a:r>
                <a:r>
                  <a:rPr lang="pt-BR" dirty="0" err="1">
                    <a:solidFill>
                      <a:schemeClr val="tx1"/>
                    </a:solidFill>
                  </a:rPr>
                  <a:t>sigmóide</a:t>
                </a:r>
                <a:r>
                  <a:rPr lang="pt-BR" dirty="0">
                    <a:solidFill>
                      <a:schemeClr val="tx1"/>
                    </a:solidFill>
                  </a:rPr>
                  <a:t>, tangente hiperbólica, </a:t>
                </a:r>
                <a:r>
                  <a:rPr lang="pt-BR"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r="-2956"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805714" y="1825624"/>
            <a:ext cx="6186261" cy="5032375"/>
          </a:xfrm>
        </p:spPr>
        <p:txBody>
          <a:bodyPr>
            <a:normAutofit lnSpcReduction="10000"/>
          </a:bodyPr>
          <a:lstStyle/>
          <a:p>
            <a:r>
              <a:rPr lang="pt-BR" b="0" i="0" dirty="0">
                <a:effectLst/>
              </a:rPr>
              <a:t>O </a:t>
            </a:r>
            <a:r>
              <a:rPr lang="pt-BR" b="1" i="1" dirty="0">
                <a:effectLst/>
              </a:rPr>
              <a:t>objetivo</a:t>
            </a:r>
            <a:r>
              <a:rPr lang="pt-BR" b="0" i="0" dirty="0">
                <a:effectLst/>
              </a:rPr>
              <a:t> do treinamento de uma rede neural artificial é </a:t>
            </a:r>
            <a:r>
              <a:rPr lang="pt-BR" b="1" i="1" dirty="0">
                <a:effectLst/>
              </a:rPr>
              <a:t>encontrar os valores ideais dos pesos </a:t>
            </a:r>
            <a:r>
              <a:rPr lang="pt-BR" b="0" i="0" dirty="0">
                <a:effectLst/>
              </a:rPr>
              <a:t>(bias e sinápticos) de todos os neurônios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processo iterativo chamado de </a:t>
            </a:r>
            <a:r>
              <a:rPr lang="pt-BR" b="1" i="1" dirty="0"/>
              <a:t>retropropagação do erro</a:t>
            </a:r>
            <a:r>
              <a:rPr lang="pt-BR" dirty="0"/>
              <a:t>, onde apresenta-se ao modelo as </a:t>
            </a:r>
            <a:r>
              <a:rPr lang="pt-BR" b="1" i="1" dirty="0"/>
              <a:t>entradas</a:t>
            </a:r>
            <a:r>
              <a:rPr lang="pt-BR" dirty="0"/>
              <a:t> e </a:t>
            </a:r>
            <a:r>
              <a:rPr lang="pt-BR" b="1" i="1" dirty="0"/>
              <a:t>saídas esperadas</a:t>
            </a:r>
            <a:r>
              <a:rPr lang="pt-BR" dirty="0"/>
              <a:t> e o processo minimiza o erro entre a </a:t>
            </a:r>
            <a:r>
              <a:rPr lang="pt-BR" b="1" i="1" dirty="0"/>
              <a:t>saída da rede </a:t>
            </a:r>
            <a:r>
              <a:rPr lang="pt-BR" dirty="0"/>
              <a:t>e os </a:t>
            </a:r>
            <a:r>
              <a:rPr lang="pt-BR" b="1" i="1" dirty="0"/>
              <a:t>valores de saída esperados</a:t>
            </a:r>
            <a:r>
              <a:rPr lang="pt-BR" dirty="0"/>
              <a:t>.</a:t>
            </a:r>
            <a:endParaRPr lang="pt-BR" dirty="0">
              <a:effectLst/>
            </a:endParaRPr>
          </a:p>
          <a:p>
            <a:endParaRPr lang="pt-BR" b="0" i="0"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6172"/>
            <a:ext cx="4636863" cy="493953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57150" y="1797053"/>
            <a:ext cx="6038850" cy="4962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A391ACE-D873-BDA7-29B1-D749F1D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6271791" y="1797053"/>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C09E3E1D-F5A3-949C-7B2D-31B05BAA6CEA}"/>
              </a:ext>
            </a:extLst>
          </p:cNvPr>
          <p:cNvSpPr>
            <a:spLocks noGrp="1"/>
          </p:cNvSpPr>
          <p:nvPr>
            <p:ph idx="1"/>
          </p:nvPr>
        </p:nvSpPr>
        <p:spPr>
          <a:xfrm>
            <a:off x="833861" y="1212903"/>
            <a:ext cx="11100964" cy="586813"/>
          </a:xfrm>
        </p:spPr>
        <p:txBody>
          <a:bodyPr>
            <a:normAutofit fontScale="77500" lnSpcReduction="20000"/>
          </a:bodyPr>
          <a:lstStyle/>
          <a:p>
            <a:r>
              <a:rPr lang="pt-BR" dirty="0"/>
              <a:t>Diferentes tipos de neurônios, a quantidade de camadas e de neurônios em cada uma delas e a forma como eles estão conectados, resultam em topologias diferentes</a:t>
            </a:r>
          </a:p>
        </p:txBody>
      </p:sp>
    </p:spTree>
    <p:extLst>
      <p:ext uri="{BB962C8B-B14F-4D97-AF65-F5344CB8AC3E}">
        <p14:creationId xmlns:p14="http://schemas.microsoft.com/office/powerpoint/2010/main" val="84610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aproximação de funções (i.e.,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65089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81775" y="1423985"/>
            <a:ext cx="5459091" cy="5434015"/>
          </a:xfrm>
        </p:spPr>
        <p:txBody>
          <a:bodyPr>
            <a:normAutofit/>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memória.</a:t>
            </a:r>
          </a:p>
          <a:p>
            <a:r>
              <a:rPr lang="pt-BR" b="0" i="0" dirty="0">
                <a:effectLst/>
              </a:rPr>
              <a:t>Essa capacidade as torna especialmente úteis em </a:t>
            </a:r>
            <a:r>
              <a:rPr lang="pt-BR" b="1" i="1" dirty="0">
                <a:effectLst/>
              </a:rPr>
              <a:t>tarefas </a:t>
            </a:r>
            <a:r>
              <a:rPr lang="pt-BR" dirty="0">
                <a:effectLst/>
              </a:rPr>
              <a:t>que envolvem </a:t>
            </a:r>
            <a:r>
              <a:rPr lang="pt-BR" b="1" i="1" dirty="0">
                <a:effectLst/>
              </a:rPr>
              <a:t>dados sequenciais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5113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4307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6" y="1695451"/>
            <a:ext cx="5572124" cy="5162550"/>
          </a:xfrm>
        </p:spPr>
        <p:txBody>
          <a:bodyPr>
            <a:normAutofit fontScale="92500" lnSpcReduction="2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mapeia os dados de entrada para uma representação latente (de maior ou menor dimensão), e o </a:t>
            </a:r>
            <a:r>
              <a:rPr lang="pt-BR" b="1" i="1" dirty="0">
                <a:effectLst/>
              </a:rPr>
              <a:t>decodificador</a:t>
            </a:r>
            <a:r>
              <a:rPr lang="pt-BR" b="0" i="0" dirty="0">
                <a:effectLst/>
              </a:rPr>
              <a:t>, que reconstrói os dados originais a partir da representação latente.</a:t>
            </a:r>
            <a:endParaRPr lang="pt-BR" dirty="0"/>
          </a:p>
          <a:p>
            <a:r>
              <a:rPr lang="pt-BR" dirty="0"/>
              <a:t>S</a:t>
            </a:r>
            <a:r>
              <a:rPr lang="pt-BR" b="0" i="0" dirty="0">
                <a:effectLst/>
              </a:rPr>
              <a:t>ão usados em tarefas de redução de dimensionalidade, remoção de ruído, compressão de dados, geração de dados sintéticos e </a:t>
            </a:r>
            <a:r>
              <a:rPr lang="pt-BR" dirty="0"/>
              <a:t>redundância.</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543675" y="1528925"/>
            <a:ext cx="5497194" cy="5329075"/>
          </a:xfrm>
        </p:spPr>
        <p:txBody>
          <a:bodyPr>
            <a:normAutofit lnSpcReduction="10000"/>
          </a:bodyPr>
          <a:lstStyle/>
          <a:p>
            <a:r>
              <a:rPr lang="pt-BR" b="1" dirty="0" err="1"/>
              <a:t>GANs</a:t>
            </a:r>
            <a:r>
              <a:rPr lang="pt-BR" dirty="0"/>
              <a:t>: ou redes adversárias generativas,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gerador cria dados sintéticos que se assemelham aos dados reais, enquanto o discriminador tenta distinguir entre os dados reais e os dados gerados pelo gerador. </a:t>
            </a:r>
            <a:endParaRPr lang="pt-BR" dirty="0"/>
          </a:p>
          <a:p>
            <a:r>
              <a:rPr lang="pt-BR" dirty="0"/>
              <a:t>S</a:t>
            </a:r>
            <a:r>
              <a:rPr lang="pt-BR" b="0" i="0" dirty="0">
                <a:effectLst/>
              </a:rPr>
              <a:t>ão usadas para geração de imagens, vídeos e sons realistas, e </a:t>
            </a:r>
            <a:r>
              <a:rPr lang="pt-BR" dirty="0"/>
              <a:t>em tar</a:t>
            </a:r>
            <a:r>
              <a:rPr lang="pt-BR" b="0" i="0" dirty="0">
                <a:effectLst/>
              </a:rPr>
              <a:t>efas de geração de dados sintéticos.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4242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429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Topologias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10325" y="1528925"/>
            <a:ext cx="5630543" cy="5329075"/>
          </a:xfrm>
        </p:spPr>
        <p:txBody>
          <a:bodyPr>
            <a:normAutofit fontScale="92500" lnSpcReduction="10000"/>
          </a:bodyPr>
          <a:lstStyle/>
          <a:p>
            <a:r>
              <a:rPr lang="pt-BR" b="1" dirty="0" err="1"/>
              <a:t>ANs</a:t>
            </a:r>
            <a:r>
              <a:rPr lang="pt-BR" dirty="0"/>
              <a:t>: ou redes de atenção, </a:t>
            </a:r>
            <a:r>
              <a:rPr lang="pt-BR" b="0" i="0" dirty="0">
                <a:effectLst/>
              </a:rPr>
              <a:t>são um tipo de rede neural que se concentra em destacar partes importantes dos dados de entrada, dando-lhes maior peso durante o processamento. </a:t>
            </a:r>
          </a:p>
          <a:p>
            <a:r>
              <a:rPr lang="pt-BR" b="0" i="0" dirty="0">
                <a:effectLst/>
              </a:rPr>
              <a:t>Elas atribuem pesos diferentes às partes da entrada e as combinam de forma ponderada, focando nas partes mais importantes e ignorando as menos importantes.</a:t>
            </a:r>
            <a:endParaRPr lang="pt-BR" dirty="0"/>
          </a:p>
          <a:p>
            <a:r>
              <a:rPr lang="pt-BR" dirty="0"/>
              <a:t>S</a:t>
            </a:r>
            <a:r>
              <a:rPr lang="pt-BR" b="0" i="0" dirty="0">
                <a:effectLst/>
              </a:rPr>
              <a:t>ão usadas em tarefas que envolvem sequências de dados, como tradução automática, processamento de linguagem natural e reconhecimento de fala.</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4171949"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3339885" y="1825624"/>
            <a:ext cx="8671140" cy="5032376"/>
          </a:xfrm>
        </p:spPr>
        <p:txBody>
          <a:bodyPr>
            <a:normAutofit fontScale="92500"/>
          </a:bodyPr>
          <a:lstStyle/>
          <a:p>
            <a:r>
              <a:rPr lang="pt-BR" dirty="0"/>
              <a:t>Ao longo dos anos, para resolver problemas mais e mais complexos com ótimos resultados, as topologias de redes neurais têm se tornado maiores e mais complexas.</a:t>
            </a:r>
          </a:p>
          <a:p>
            <a:pPr lvl="1">
              <a:buFont typeface="Wingdings" panose="05000000000000000000" pitchFamily="2" charset="2"/>
              <a:buChar char="§"/>
            </a:pPr>
            <a:r>
              <a:rPr lang="pt-BR" dirty="0"/>
              <a:t>Complexidade ou capacidade da rede neural está relacionada com sua quantidade de camadas e nós.</a:t>
            </a:r>
          </a:p>
          <a:p>
            <a:r>
              <a:rPr lang="pt-BR" dirty="0"/>
              <a:t>A </a:t>
            </a:r>
            <a:r>
              <a:rPr lang="pt-BR" b="1" i="1" dirty="0"/>
              <a:t>complexidade computacional </a:t>
            </a:r>
            <a:r>
              <a:rPr lang="pt-BR" dirty="0"/>
              <a:t>de uma rede neural é </a:t>
            </a:r>
            <a:r>
              <a:rPr lang="pt-BR" b="1" i="1" dirty="0"/>
              <a:t>diretamente proporcional ao número de conexões</a:t>
            </a:r>
            <a:r>
              <a:rPr lang="pt-BR" dirty="0"/>
              <a:t>, portanto, quanto mais camadas e nós, mais memória e cálculos matemáticos são necessários e, consequentemente, maior será o </a:t>
            </a:r>
            <a:r>
              <a:rPr lang="pt-BR" b="1" i="1" dirty="0"/>
              <a:t>consumo de memória e energia</a:t>
            </a:r>
            <a:r>
              <a:rPr lang="pt-BR" dirty="0"/>
              <a:t>.</a:t>
            </a:r>
          </a:p>
          <a:p>
            <a:r>
              <a:rPr lang="pt-BR" dirty="0"/>
              <a:t>Até recentemente, não havia uma preocupação com as eficiências computacional e energética de soluções envolvendo IA.</a:t>
            </a:r>
          </a:p>
        </p:txBody>
      </p:sp>
      <p:pic>
        <p:nvPicPr>
          <p:cNvPr id="5" name="Imagem 4">
            <a:extLst>
              <a:ext uri="{FF2B5EF4-FFF2-40B4-BE49-F238E27FC236}">
                <a16:creationId xmlns:a16="http://schemas.microsoft.com/office/drawing/2014/main" id="{ADB4BAE9-69A8-69DC-305D-F35C4E69B0A1}"/>
              </a:ext>
            </a:extLst>
          </p:cNvPr>
          <p:cNvPicPr>
            <a:picLocks noChangeAspect="1"/>
          </p:cNvPicPr>
          <p:nvPr/>
        </p:nvPicPr>
        <p:blipFill>
          <a:blip r:embed="rId2"/>
          <a:stretch>
            <a:fillRect/>
          </a:stretch>
        </p:blipFill>
        <p:spPr>
          <a:xfrm>
            <a:off x="371475" y="4152336"/>
            <a:ext cx="2610111" cy="1471154"/>
          </a:xfrm>
          <a:prstGeom prst="rect">
            <a:avLst/>
          </a:prstGeom>
        </p:spPr>
      </p:pic>
      <p:pic>
        <p:nvPicPr>
          <p:cNvPr id="6" name="Imagem 5">
            <a:extLst>
              <a:ext uri="{FF2B5EF4-FFF2-40B4-BE49-F238E27FC236}">
                <a16:creationId xmlns:a16="http://schemas.microsoft.com/office/drawing/2014/main" id="{EC47E044-EC7C-DF45-A8BF-BD584B50D8D1}"/>
              </a:ext>
            </a:extLst>
          </p:cNvPr>
          <p:cNvPicPr>
            <a:picLocks noChangeAspect="1"/>
          </p:cNvPicPr>
          <p:nvPr/>
        </p:nvPicPr>
        <p:blipFill rotWithShape="1">
          <a:blip r:embed="rId3"/>
          <a:srcRect l="7414" t="7138"/>
          <a:stretch/>
        </p:blipFill>
        <p:spPr>
          <a:xfrm>
            <a:off x="335973" y="5623490"/>
            <a:ext cx="514625" cy="430367"/>
          </a:xfrm>
          <a:prstGeom prst="rect">
            <a:avLst/>
          </a:prstGeom>
        </p:spPr>
      </p:pic>
      <p:pic>
        <p:nvPicPr>
          <p:cNvPr id="8" name="Imagem 7">
            <a:extLst>
              <a:ext uri="{FF2B5EF4-FFF2-40B4-BE49-F238E27FC236}">
                <a16:creationId xmlns:a16="http://schemas.microsoft.com/office/drawing/2014/main" id="{73880E7E-3350-241A-90A8-BD0496BACDF2}"/>
              </a:ext>
            </a:extLst>
          </p:cNvPr>
          <p:cNvPicPr>
            <a:picLocks noChangeAspect="1"/>
          </p:cNvPicPr>
          <p:nvPr/>
        </p:nvPicPr>
        <p:blipFill rotWithShape="1">
          <a:blip r:embed="rId3"/>
          <a:srcRect l="7414" t="7138"/>
          <a:stretch/>
        </p:blipFill>
        <p:spPr>
          <a:xfrm>
            <a:off x="854964" y="5623490"/>
            <a:ext cx="514625" cy="430367"/>
          </a:xfrm>
          <a:prstGeom prst="rect">
            <a:avLst/>
          </a:prstGeom>
        </p:spPr>
      </p:pic>
      <p:pic>
        <p:nvPicPr>
          <p:cNvPr id="9" name="Imagem 8">
            <a:extLst>
              <a:ext uri="{FF2B5EF4-FFF2-40B4-BE49-F238E27FC236}">
                <a16:creationId xmlns:a16="http://schemas.microsoft.com/office/drawing/2014/main" id="{58232383-8291-AC73-071D-578ECC121F45}"/>
              </a:ext>
            </a:extLst>
          </p:cNvPr>
          <p:cNvPicPr>
            <a:picLocks noChangeAspect="1"/>
          </p:cNvPicPr>
          <p:nvPr/>
        </p:nvPicPr>
        <p:blipFill rotWithShape="1">
          <a:blip r:embed="rId3"/>
          <a:srcRect l="7414" t="7138"/>
          <a:stretch/>
        </p:blipFill>
        <p:spPr>
          <a:xfrm>
            <a:off x="1359519" y="5623489"/>
            <a:ext cx="514625" cy="430367"/>
          </a:xfrm>
          <a:prstGeom prst="rect">
            <a:avLst/>
          </a:prstGeom>
        </p:spPr>
      </p:pic>
      <p:pic>
        <p:nvPicPr>
          <p:cNvPr id="10" name="Imagem 9">
            <a:extLst>
              <a:ext uri="{FF2B5EF4-FFF2-40B4-BE49-F238E27FC236}">
                <a16:creationId xmlns:a16="http://schemas.microsoft.com/office/drawing/2014/main" id="{9413DA1B-339E-EA18-D32B-C6BDBD936BD4}"/>
              </a:ext>
            </a:extLst>
          </p:cNvPr>
          <p:cNvPicPr>
            <a:picLocks noChangeAspect="1"/>
          </p:cNvPicPr>
          <p:nvPr/>
        </p:nvPicPr>
        <p:blipFill rotWithShape="1">
          <a:blip r:embed="rId3"/>
          <a:srcRect l="7414" t="7138"/>
          <a:stretch/>
        </p:blipFill>
        <p:spPr>
          <a:xfrm>
            <a:off x="1888373" y="5622539"/>
            <a:ext cx="514625" cy="430367"/>
          </a:xfrm>
          <a:prstGeom prst="rect">
            <a:avLst/>
          </a:prstGeom>
        </p:spPr>
      </p:pic>
      <p:pic>
        <p:nvPicPr>
          <p:cNvPr id="11" name="Imagem 10">
            <a:extLst>
              <a:ext uri="{FF2B5EF4-FFF2-40B4-BE49-F238E27FC236}">
                <a16:creationId xmlns:a16="http://schemas.microsoft.com/office/drawing/2014/main" id="{7E51B5EC-17C2-31E9-964D-8940110CEC67}"/>
              </a:ext>
            </a:extLst>
          </p:cNvPr>
          <p:cNvPicPr>
            <a:picLocks noChangeAspect="1"/>
          </p:cNvPicPr>
          <p:nvPr/>
        </p:nvPicPr>
        <p:blipFill rotWithShape="1">
          <a:blip r:embed="rId3"/>
          <a:srcRect l="7414" t="7138"/>
          <a:stretch/>
        </p:blipFill>
        <p:spPr>
          <a:xfrm>
            <a:off x="2474075" y="5622539"/>
            <a:ext cx="514625" cy="430367"/>
          </a:xfrm>
          <a:prstGeom prst="rect">
            <a:avLst/>
          </a:prstGeom>
        </p:spPr>
      </p:pic>
      <p:pic>
        <p:nvPicPr>
          <p:cNvPr id="12" name="Picture 2" descr="Em dez anos, hidrelétricas perderão espaço na geração de energia para solar  e eólica - Jornal O Globo">
            <a:extLst>
              <a:ext uri="{FF2B5EF4-FFF2-40B4-BE49-F238E27FC236}">
                <a16:creationId xmlns:a16="http://schemas.microsoft.com/office/drawing/2014/main" id="{2A90A4E8-5F2A-DBC9-EE12-62BF67917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6" y="2072483"/>
            <a:ext cx="2610111" cy="1566067"/>
          </a:xfrm>
          <a:prstGeom prst="rect">
            <a:avLst/>
          </a:prstGeom>
          <a:noFill/>
          <a:extLst>
            <a:ext uri="{909E8E84-426E-40DD-AFC4-6F175D3DCCD1}">
              <a14:hiddenFill xmlns:a14="http://schemas.microsoft.com/office/drawing/2010/main">
                <a:solidFill>
                  <a:srgbClr val="FFFFFF"/>
                </a:solidFill>
              </a14:hiddenFill>
            </a:ext>
          </a:extLst>
        </p:spPr>
      </p:pic>
      <p:sp>
        <p:nvSpPr>
          <p:cNvPr id="13" name="Sinal de Adição 12">
            <a:extLst>
              <a:ext uri="{FF2B5EF4-FFF2-40B4-BE49-F238E27FC236}">
                <a16:creationId xmlns:a16="http://schemas.microsoft.com/office/drawing/2014/main" id="{B33DA286-A6C9-1459-079A-D9D7FA3DE559}"/>
              </a:ext>
            </a:extLst>
          </p:cNvPr>
          <p:cNvSpPr>
            <a:spLocks noChangeAspect="1"/>
          </p:cNvSpPr>
          <p:nvPr/>
        </p:nvSpPr>
        <p:spPr>
          <a:xfrm>
            <a:off x="1495134" y="3744916"/>
            <a:ext cx="327852" cy="324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50" name="Picture 2" descr="Kingston FURY™ Beast DDR5 RGB Memory – 8GB, 16GB, 32GB, 64GB,  128GB/4800MT/s, 5200MT/s, 5600MT/s, 6000MT/s - Kingston Technology">
            <a:extLst>
              <a:ext uri="{FF2B5EF4-FFF2-40B4-BE49-F238E27FC236}">
                <a16:creationId xmlns:a16="http://schemas.microsoft.com/office/drawing/2014/main" id="{A9FFE261-D167-C522-A04E-A2C0718F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35973" y="6137276"/>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ingston FURY™ Beast DDR5 RGB Memory – 8GB, 16GB, 32GB, 64GB,  128GB/4800MT/s, 5200MT/s, 5600MT/s, 6000MT/s - Kingston Technology">
            <a:extLst>
              <a:ext uri="{FF2B5EF4-FFF2-40B4-BE49-F238E27FC236}">
                <a16:creationId xmlns:a16="http://schemas.microsoft.com/office/drawing/2014/main" id="{B710A3C1-B753-6411-E009-E2AFCD076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811623"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ingston FURY™ Beast DDR5 RGB Memory – 8GB, 16GB, 32GB, 64GB,  128GB/4800MT/s, 5200MT/s, 5600MT/s, 6000MT/s - Kingston Technology">
            <a:extLst>
              <a:ext uri="{FF2B5EF4-FFF2-40B4-BE49-F238E27FC236}">
                <a16:creationId xmlns:a16="http://schemas.microsoft.com/office/drawing/2014/main" id="{BE3F39A7-9659-6C65-A87B-9CE0B6679A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343749" y="6173729"/>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ingston FURY™ Beast DDR5 RGB Memory – 8GB, 16GB, 32GB, 64GB,  128GB/4800MT/s, 5200MT/s, 5600MT/s, 6000MT/s - Kingston Technology">
            <a:extLst>
              <a:ext uri="{FF2B5EF4-FFF2-40B4-BE49-F238E27FC236}">
                <a16:creationId xmlns:a16="http://schemas.microsoft.com/office/drawing/2014/main" id="{6E0DBD0E-2D4C-D302-AFF6-E0F63F4FE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874144" y="6169790"/>
            <a:ext cx="417501" cy="250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ingston FURY™ Beast DDR5 RGB Memory – 8GB, 16GB, 32GB, 64GB,  128GB/4800MT/s, 5200MT/s, 5600MT/s, 6000MT/s - Kingston Technology">
            <a:extLst>
              <a:ext uri="{FF2B5EF4-FFF2-40B4-BE49-F238E27FC236}">
                <a16:creationId xmlns:a16="http://schemas.microsoft.com/office/drawing/2014/main" id="{521068F4-54A5-3FF8-592C-B57F78448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465423" y="6242156"/>
            <a:ext cx="417501" cy="2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dos desafios encontrados quando usamos sistemas embarcados, i.e., limitações de HW e SW.</a:t>
            </a:r>
          </a:p>
          <a:p>
            <a:r>
              <a:rPr lang="pt-BR" dirty="0"/>
              <a:t>Agora, veremos os desafios para execução algoritmos de ML, mais especificamente de </a:t>
            </a:r>
            <a:r>
              <a:rPr lang="pt-BR" i="1" dirty="0" err="1"/>
              <a:t>Deep</a:t>
            </a:r>
            <a:r>
              <a:rPr lang="pt-BR" i="1" dirty="0"/>
              <a:t> Learning</a:t>
            </a:r>
            <a:r>
              <a:rPr lang="pt-BR" dirty="0"/>
              <a:t>, nestes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15025" cy="5032376"/>
          </a:xfrm>
        </p:spPr>
        <p:txBody>
          <a:bodyPr>
            <a:normAutofit lnSpcReduction="10000"/>
          </a:bodyPr>
          <a:lstStyle/>
          <a:p>
            <a:r>
              <a:rPr lang="pt-BR" dirty="0"/>
              <a:t>Os modelos não param de crescer!</a:t>
            </a:r>
          </a:p>
          <a:p>
            <a:r>
              <a:rPr lang="pt-BR" b="0" i="0" dirty="0">
                <a:effectLst/>
              </a:rPr>
              <a:t>Isso se deve ao aumento da disponibilidade de dados, ao aumento do poder de computação e ao desenvolvimento de novas técnicas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poder computacional necessário para treinar os modelos de ML amplamente usados hoje teve que crescer 300.000 vezes.</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dirty="0"/>
              <a:t>Popularizou o uso de camadas convolucionais,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primeiras </a:t>
            </a:r>
            <a:r>
              <a:rPr lang="pt-BR" b="0" i="0" dirty="0" err="1">
                <a:effectLst/>
              </a:rPr>
              <a:t>CNNs</a:t>
            </a:r>
            <a:r>
              <a:rPr lang="pt-BR" b="0" i="0" dirty="0">
                <a:effectLst/>
              </a:rPr>
              <a:t> a usar </a:t>
            </a:r>
            <a:r>
              <a:rPr lang="pt-BR" b="0" i="0" dirty="0" err="1">
                <a:effectLst/>
              </a:rPr>
              <a:t>GPUs</a:t>
            </a:r>
            <a:r>
              <a:rPr lang="pt-BR" b="0" i="0" dirty="0">
                <a:effectLst/>
              </a:rPr>
              <a:t> 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tamanho dos modelos, dobrava a cada dois anos aproximadamente.</a:t>
            </a:r>
          </a:p>
          <a:p>
            <a:r>
              <a:rPr lang="pt-BR" dirty="0"/>
              <a:t>Na “era moderna”, os requisitos de computação praticamente dobram a cada 3/4 </a:t>
            </a:r>
            <a:r>
              <a:rPr lang="pt-BR" b="1" i="1" dirty="0"/>
              <a:t>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3417" y="1825624"/>
            <a:ext cx="6052932"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grandes volumes de dados (de </a:t>
            </a:r>
            <a:r>
              <a:rPr lang="pt-BR" dirty="0" err="1"/>
              <a:t>tera</a:t>
            </a:r>
            <a:r>
              <a:rPr lang="pt-BR" dirty="0"/>
              <a:t> a </a:t>
            </a:r>
            <a:r>
              <a:rPr lang="pt-BR" dirty="0" err="1"/>
              <a:t>petabytes</a:t>
            </a:r>
            <a:r>
              <a:rPr lang="pt-BR" dirty="0"/>
              <a:t>) devido à internet.</a:t>
            </a:r>
          </a:p>
          <a:p>
            <a:pPr lvl="1">
              <a:buFont typeface="Wingdings" panose="05000000000000000000" pitchFamily="2" charset="2"/>
              <a:buChar char="§"/>
            </a:pPr>
            <a:r>
              <a:rPr lang="pt-BR" b="0" i="0" dirty="0">
                <a:effectLst/>
              </a:rPr>
              <a:t>Aumento do poder de computacional 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dirty="0"/>
              <a:t>Surgimento de </a:t>
            </a:r>
            <a:r>
              <a:rPr lang="pt-BR" b="0" i="0" dirty="0">
                <a:effectLst/>
              </a:rPr>
              <a:t>novos algoritmos e modelos de aprendizado de máquina,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i="1" dirty="0"/>
              <a:t>frameworks</a:t>
            </a:r>
            <a:r>
              <a:rPr lang="pt-BR" dirty="0"/>
              <a:t>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serviços de computação em nuvem ofereceu acesso econômico e escalável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3" y="2345635"/>
            <a:ext cx="5807764" cy="36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modelos mais e mais complexos, necessitam, consequentemente, de muito mais capacidade de armazenamento, energia, dispositivos de processamento mais poderosos e muito mais caros e que ocupam grandes espaços.</a:t>
            </a:r>
          </a:p>
          <a:p>
            <a:r>
              <a:rPr lang="pt-BR" dirty="0"/>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tinyML,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0" i="0" dirty="0">
                <a:solidFill>
                  <a:srgbClr val="1F1F1F"/>
                </a:solidFill>
                <a:effectLst/>
                <a:latin typeface="Google Sans"/>
              </a:rPr>
              <a:t>Subárea do aprendizado de máquina que usa redes neurais artificiais com muitas camadas ocultas para aprender com dados.</a:t>
            </a:r>
          </a:p>
          <a:p>
            <a:r>
              <a:rPr lang="pt-BR" dirty="0">
                <a:solidFill>
                  <a:srgbClr val="1F1F1F"/>
                </a:solidFill>
                <a:latin typeface="Google Sans"/>
              </a:rPr>
              <a:t>Por terem uma grande capacidade, em geral, precisam de uma grande quantidade de dados 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convolucionais,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Adequado para aplicações de visão computacional em dispositivos móveis e embarcados (</a:t>
            </a:r>
            <a:r>
              <a:rPr lang="pt-BR" dirty="0" err="1"/>
              <a:t>edgeML</a:t>
            </a:r>
            <a:r>
              <a:rPr lang="pt-BR"/>
              <a:t>).</a:t>
            </a:r>
            <a:endParaRPr lang="pt-BR" dirty="0"/>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783456" y="5705214"/>
            <a:ext cx="469127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a:t>
            </a:r>
          </a:p>
        </p:txBody>
      </p:sp>
    </p:spTree>
    <p:extLst>
      <p:ext uri="{BB962C8B-B14F-4D97-AF65-F5344CB8AC3E}">
        <p14:creationId xmlns:p14="http://schemas.microsoft.com/office/powerpoint/2010/main" val="354522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16217" y="1825624"/>
            <a:ext cx="6589645" cy="5032376"/>
          </a:xfrm>
        </p:spPr>
        <p:txBody>
          <a:bodyPr>
            <a:normAutofit/>
          </a:bodyPr>
          <a:lstStyle/>
          <a:p>
            <a:r>
              <a:rPr lang="pt-BR" dirty="0"/>
              <a:t>Nitidamente, mesmo os menores modelos, não cabem em dispositivos tinyML (IoT).</a:t>
            </a:r>
          </a:p>
          <a:p>
            <a:r>
              <a:rPr lang="pt-BR" dirty="0"/>
              <a:t>Portanto, surge a pergunta:</a:t>
            </a:r>
          </a:p>
          <a:p>
            <a:pPr lvl="1">
              <a:buFont typeface="Wingdings" panose="05000000000000000000" pitchFamily="2" charset="2"/>
              <a:buChar char="§"/>
            </a:pPr>
            <a:r>
              <a:rPr lang="pt-BR" i="1" dirty="0"/>
              <a:t>Como podemos reduzir ainda mais esses modelos para que caibam na memória destes dispositivos, possam ser executados por eles e consumam pouca energia?</a:t>
            </a:r>
          </a:p>
          <a:p>
            <a:endParaRPr lang="pt-BR" dirty="0"/>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02633" y="1914939"/>
            <a:ext cx="3493267" cy="3528000"/>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059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332285" y="2842591"/>
            <a:ext cx="6410739" cy="2075643"/>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dirty="0"/>
              <a:t>Remove conexões para reduzir a quantidade de cálculos necessários (i.e., reduz a demanda computacional), e diminuir o tamanho do modelo.</a:t>
            </a:r>
          </a:p>
          <a:p>
            <a:r>
              <a:rPr lang="pt-BR" dirty="0"/>
              <a:t>Aplicado após o treinamento.</a:t>
            </a:r>
          </a:p>
          <a:p>
            <a:r>
              <a:rPr lang="pt-BR" b="0" i="0" dirty="0">
                <a:effectLst/>
              </a:rPr>
              <a:t>Essa remoção pode ser baseada em critérios como, por exemplo, a magnitude dos pesos.</a:t>
            </a:r>
          </a:p>
          <a:p>
            <a:pPr lvl="1">
              <a:buFont typeface="Wingdings" panose="05000000000000000000" pitchFamily="2" charset="2"/>
              <a:buChar char="§"/>
            </a:pPr>
            <a:r>
              <a:rPr lang="pt-BR" dirty="0"/>
              <a:t>P</a:t>
            </a:r>
            <a:r>
              <a:rPr lang="pt-BR" b="0" i="0" dirty="0">
                <a:effectLst/>
              </a:rPr>
              <a:t>esos com magnitudes próximas de zero são removidos do modelo pois podem não interferir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211957" y="1825625"/>
            <a:ext cx="5812356" cy="5032800"/>
          </a:xfrm>
        </p:spPr>
        <p:txBody>
          <a:bodyPr>
            <a:normAutofit fontScale="92500" lnSpcReduction="10000"/>
          </a:bodyPr>
          <a:lstStyle/>
          <a:p>
            <a:r>
              <a:rPr lang="pt-BR" dirty="0"/>
              <a:t>Podemos também ser capazes de </a:t>
            </a:r>
            <a:r>
              <a:rPr lang="pt-BR" b="1" i="1" dirty="0"/>
              <a:t>remover neurônios </a:t>
            </a:r>
            <a:r>
              <a:rPr lang="pt-BR" dirty="0"/>
              <a:t>completamente.</a:t>
            </a:r>
          </a:p>
          <a:p>
            <a:r>
              <a:rPr lang="pt-BR" dirty="0"/>
              <a:t>O modelo final pode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judar a </a:t>
            </a:r>
            <a:r>
              <a:rPr lang="pt-BR" b="1" i="1" dirty="0">
                <a:effectLst/>
              </a:rPr>
              <a:t>mitigar o problema de sobreajuste</a:t>
            </a:r>
            <a:r>
              <a:rPr lang="pt-BR" b="0" i="0" dirty="0">
                <a:effectLst/>
              </a:rPr>
              <a:t>, melhorando a generalização do modelo.</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3205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dirty="0" err="1"/>
              <a:t>Deep</a:t>
            </a:r>
            <a:r>
              <a:rPr lang="pt-BR"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classificação de imagens.</a:t>
            </a:r>
          </a:p>
          <a:p>
            <a:r>
              <a:rPr lang="pt-BR" dirty="0"/>
              <a:t>Se tivermos uma base de dados com imagens de gatos e cachorros, podemos treinar uma rede neural profunda para identificá-los em imagens.</a:t>
            </a:r>
          </a:p>
          <a:p>
            <a:r>
              <a:rPr lang="pt-BR" dirty="0"/>
              <a:t>O objetivo é obter um modelo que generalize, ou seja, que identifique gatos ou cachorros não vistos durante o treinamento.</a:t>
            </a:r>
          </a:p>
          <a:p>
            <a:endParaRPr lang="pt-BR" dirty="0"/>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não têm hardware sofisticado (e.g., FPU) e realizam apenas operações simples.</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dividir o intervalo de variação de um número em um conjunto discreto de valores.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quantização transforma uma número com um 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pode</a:t>
                </a:r>
                <a:r>
                  <a:rPr lang="pt-BR" b="0" i="0" dirty="0">
                    <a:solidFill>
                      <a:schemeClr val="tx1"/>
                    </a:solidFill>
                    <a:effectLst/>
                  </a:rPr>
                  <a:t> reduzir o desempenho do modelo, mas, em muitos casos, ela não é significativa e pode ser tolerada quando desejamos utilizar sistemas </a:t>
                </a:r>
                <a:r>
                  <a:rPr lang="pt-BR" b="0" i="0" dirty="0" err="1">
                    <a:solidFill>
                      <a:schemeClr val="tx1"/>
                    </a:solidFill>
                    <a:effectLst/>
                  </a:rPr>
                  <a:t>tinyML</a:t>
                </a:r>
                <a:r>
                  <a:rPr lang="pt-BR" b="0" i="0" dirty="0">
                    <a:solidFill>
                      <a:schemeClr val="tx1"/>
                    </a:solidFill>
                    <a:effectLst/>
                  </a:rPr>
                  <a:t>.</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2"/>
                <a:stretch>
                  <a:fillRect l="-1689" t="-2663" r="-1689"/>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3"/>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4732581" y="1825624"/>
            <a:ext cx="7311127" cy="5032376"/>
          </a:xfrm>
        </p:spPr>
        <p:txBody>
          <a:bodyPr>
            <a:normAutofit fontScale="92500" lnSpcReduction="20000"/>
          </a:bodyPr>
          <a:lstStyle/>
          <a:p>
            <a:r>
              <a:rPr lang="pt-BR" dirty="0"/>
              <a:t>O </a:t>
            </a:r>
            <a:r>
              <a:rPr lang="pt-BR" i="1" dirty="0"/>
              <a:t>clustering</a:t>
            </a:r>
            <a:r>
              <a:rPr lang="pt-BR" dirty="0"/>
              <a:t> de pesos reduz o </a:t>
            </a:r>
            <a:r>
              <a:rPr lang="pt-BR" b="1" i="1" dirty="0"/>
              <a:t>tamanho de armazenamento e transferência de rede </a:t>
            </a:r>
            <a:r>
              <a:rPr lang="pt-BR" dirty="0"/>
              <a:t>de modelos de ML.</a:t>
            </a:r>
          </a:p>
          <a:p>
            <a:r>
              <a:rPr lang="pt-BR" dirty="0"/>
              <a:t>O </a:t>
            </a:r>
            <a:r>
              <a:rPr lang="pt-BR" i="1" dirty="0"/>
              <a:t>clustering</a:t>
            </a:r>
            <a:r>
              <a:rPr lang="pt-BR" dirty="0"/>
              <a:t> reduz o tamanho do modelo substituindo pesos semelhantes em uma camada por um mesmo valor (i.e., o centroide mais próximo).</a:t>
            </a:r>
          </a:p>
          <a:p>
            <a:r>
              <a:rPr lang="pt-BR" dirty="0"/>
              <a:t>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 </a:t>
            </a:r>
          </a:p>
          <a:p>
            <a:r>
              <a:rPr lang="pt-BR" dirty="0"/>
              <a:t>ou apenas os centroides:</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a:t>
            </a:r>
          </a:p>
          <a:p>
            <a:pPr lvl="1">
              <a:buFont typeface="Wingdings" panose="05000000000000000000" pitchFamily="2" charset="2"/>
              <a:buChar char="§"/>
            </a:pPr>
            <a:r>
              <a:rPr lang="pt-BR" dirty="0"/>
              <a:t>Assim, ferramentas de compactação, como zip, podem aproveitar a redundância nos dados para obter maior compactação.</a:t>
            </a:r>
          </a:p>
        </p:txBody>
      </p:sp>
      <p:grpSp>
        <p:nvGrpSpPr>
          <p:cNvPr id="12" name="Agrupar 11">
            <a:extLst>
              <a:ext uri="{FF2B5EF4-FFF2-40B4-BE49-F238E27FC236}">
                <a16:creationId xmlns:a16="http://schemas.microsoft.com/office/drawing/2014/main" id="{823C2496-30CC-289F-968A-B33E9A816978}"/>
              </a:ext>
            </a:extLst>
          </p:cNvPr>
          <p:cNvGrpSpPr/>
          <p:nvPr/>
        </p:nvGrpSpPr>
        <p:grpSpPr>
          <a:xfrm>
            <a:off x="148293" y="1609831"/>
            <a:ext cx="4214149" cy="5119963"/>
            <a:chOff x="449242" y="1609831"/>
            <a:chExt cx="4214149" cy="5119963"/>
          </a:xfrm>
        </p:grpSpPr>
        <p:pic>
          <p:nvPicPr>
            <p:cNvPr id="1028" name="Picture 4" descr="Week 2: Clustering and Image Segmentation - BASIS Independent Silicon Valley">
              <a:extLst>
                <a:ext uri="{FF2B5EF4-FFF2-40B4-BE49-F238E27FC236}">
                  <a16:creationId xmlns:a16="http://schemas.microsoft.com/office/drawing/2014/main" id="{C118CE56-6101-89C1-7DD0-3B8CD58A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28" y="1609831"/>
              <a:ext cx="3391380" cy="1413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5">
              <a:extLst>
                <a:ext uri="{FF2B5EF4-FFF2-40B4-BE49-F238E27FC236}">
                  <a16:creationId xmlns:a16="http://schemas.microsoft.com/office/drawing/2014/main" id="{13EDF1EB-6B2A-AD7B-2F63-103780A43080}"/>
                </a:ext>
              </a:extLst>
            </p:cNvPr>
            <p:cNvGrpSpPr/>
            <p:nvPr/>
          </p:nvGrpSpPr>
          <p:grpSpPr>
            <a:xfrm>
              <a:off x="449242" y="3184741"/>
              <a:ext cx="4214149" cy="3545053"/>
              <a:chOff x="449242" y="3277341"/>
              <a:chExt cx="4214149" cy="3545053"/>
            </a:xfrm>
          </p:grpSpPr>
          <p:pic>
            <p:nvPicPr>
              <p:cNvPr id="1026" name="Picture 2">
                <a:extLst>
                  <a:ext uri="{FF2B5EF4-FFF2-40B4-BE49-F238E27FC236}">
                    <a16:creationId xmlns:a16="http://schemas.microsoft.com/office/drawing/2014/main" id="{005D86C4-DC8C-648E-0DEC-E8A8D2A1CF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6" t="18745" r="22173" b="5949"/>
              <a:stretch/>
            </p:blipFill>
            <p:spPr bwMode="auto">
              <a:xfrm>
                <a:off x="449242" y="3742494"/>
                <a:ext cx="4214149" cy="30799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19C44F8-5BAB-73FD-C197-03ADC10026D3}"/>
                  </a:ext>
                </a:extLst>
              </p:cNvPr>
              <p:cNvSpPr txBox="1"/>
              <p:nvPr/>
            </p:nvSpPr>
            <p:spPr>
              <a:xfrm>
                <a:off x="948164" y="3280829"/>
                <a:ext cx="1713054"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5" name="CaixaDeTexto 4">
                <a:extLst>
                  <a:ext uri="{FF2B5EF4-FFF2-40B4-BE49-F238E27FC236}">
                    <a16:creationId xmlns:a16="http://schemas.microsoft.com/office/drawing/2014/main" id="{CC670F40-9E78-6C99-296A-A6A94D21375E}"/>
                  </a:ext>
                </a:extLst>
              </p:cNvPr>
              <p:cNvSpPr txBox="1"/>
              <p:nvPr/>
            </p:nvSpPr>
            <p:spPr>
              <a:xfrm>
                <a:off x="3530279" y="3277341"/>
                <a:ext cx="970836" cy="461665"/>
              </a:xfrm>
              <a:prstGeom prst="rect">
                <a:avLst/>
              </a:prstGeom>
              <a:noFill/>
            </p:spPr>
            <p:txBody>
              <a:bodyPr wrap="square" rtlCol="0">
                <a:spAutoFit/>
              </a:bodyPr>
              <a:lstStyle/>
              <a:p>
                <a:pPr algn="ctr"/>
                <a:r>
                  <a:rPr lang="pt-BR" sz="1200" dirty="0"/>
                  <a:t>Centroides dos clusters</a:t>
                </a:r>
              </a:p>
            </p:txBody>
          </p:sp>
        </p:grpSp>
        <p:sp>
          <p:nvSpPr>
            <p:cNvPr id="7" name="CaixaDeTexto 6">
              <a:extLst>
                <a:ext uri="{FF2B5EF4-FFF2-40B4-BE49-F238E27FC236}">
                  <a16:creationId xmlns:a16="http://schemas.microsoft.com/office/drawing/2014/main" id="{1C066268-BBE6-027B-4A84-58784F28E285}"/>
                </a:ext>
              </a:extLst>
            </p:cNvPr>
            <p:cNvSpPr txBox="1"/>
            <p:nvPr/>
          </p:nvSpPr>
          <p:spPr>
            <a:xfrm>
              <a:off x="2997843" y="5715468"/>
              <a:ext cx="1359064" cy="646331"/>
            </a:xfrm>
            <a:prstGeom prst="rect">
              <a:avLst/>
            </a:prstGeom>
            <a:noFill/>
          </p:spPr>
          <p:txBody>
            <a:bodyPr wrap="square" rtlCol="0">
              <a:spAutoFit/>
            </a:bodyPr>
            <a:lstStyle/>
            <a:p>
              <a:pPr algn="ctr"/>
              <a:r>
                <a:rPr lang="pt-BR" sz="1200" dirty="0"/>
                <a:t>Armazena apenas os índices e os centroides</a:t>
              </a:r>
            </a:p>
          </p:txBody>
        </p:sp>
        <p:cxnSp>
          <p:nvCxnSpPr>
            <p:cNvPr id="9" name="Conector de Seta Reta 8">
              <a:extLst>
                <a:ext uri="{FF2B5EF4-FFF2-40B4-BE49-F238E27FC236}">
                  <a16:creationId xmlns:a16="http://schemas.microsoft.com/office/drawing/2014/main" id="{93260559-F2E3-DB3B-7671-0648F59D3132}"/>
                </a:ext>
              </a:extLst>
            </p:cNvPr>
            <p:cNvCxnSpPr>
              <a:cxnSpLocks/>
            </p:cNvCxnSpPr>
            <p:nvPr/>
          </p:nvCxnSpPr>
          <p:spPr>
            <a:xfrm flipH="1" flipV="1">
              <a:off x="2465408" y="2939970"/>
              <a:ext cx="694732" cy="70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961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8105" y="1825625"/>
            <a:ext cx="6768548" cy="5032375"/>
          </a:xfrm>
        </p:spPr>
        <p:txBody>
          <a:bodyPr>
            <a:normAutofit lnSpcReduction="10000"/>
          </a:bodyPr>
          <a:lstStyle/>
          <a:p>
            <a:pPr algn="l"/>
            <a:r>
              <a:rPr lang="pt-BR" b="0" i="0" dirty="0">
                <a:effectLst/>
              </a:rPr>
              <a:t>Também conhecido como “</a:t>
            </a:r>
            <a:r>
              <a:rPr lang="pt-BR" b="0" dirty="0">
                <a:effectLst/>
              </a:rPr>
              <a:t>destilação de conhecimento”</a:t>
            </a:r>
            <a:endParaRPr lang="pt-BR" b="0" i="0" dirty="0">
              <a:effectLst/>
            </a:endParaRPr>
          </a:p>
          <a:p>
            <a:pPr algn="l"/>
            <a:r>
              <a:rPr lang="pt-BR" dirty="0"/>
              <a:t>É </a:t>
            </a:r>
            <a:r>
              <a:rPr lang="pt-BR" b="0" i="0" dirty="0">
                <a:effectLst/>
              </a:rPr>
              <a:t>técnica de treinamento de modelos de ML em que um modelo maior e mais complexo, conhecido como “</a:t>
            </a:r>
            <a:r>
              <a:rPr lang="pt-BR" b="1" i="1" dirty="0">
                <a:effectLst/>
              </a:rPr>
              <a:t>professor</a:t>
            </a:r>
            <a:r>
              <a:rPr lang="pt-BR" b="0" i="0" dirty="0">
                <a:effectLst/>
              </a:rPr>
              <a:t>", é usado para ensinar (treinar) um modelo menor e mais simples, conhecido como "</a:t>
            </a:r>
            <a:r>
              <a:rPr lang="pt-BR" i="0" dirty="0">
                <a:effectLst/>
              </a:rPr>
              <a:t>aluno</a:t>
            </a:r>
            <a:r>
              <a:rPr lang="pt-BR" b="0" i="0" dirty="0">
                <a:effectLst/>
              </a:rPr>
              <a:t>".</a:t>
            </a:r>
          </a:p>
          <a:p>
            <a:pPr algn="l"/>
            <a:r>
              <a:rPr lang="pt-BR" b="0" i="0" dirty="0">
                <a:effectLst/>
              </a:rPr>
              <a:t>O objetivo é transferir o conhecimento ou a "sabedoria"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obter desempenho comparável ou até mesmo melhor que o </a:t>
            </a:r>
            <a:r>
              <a:rPr lang="pt-BR" b="1" i="1" dirty="0"/>
              <a:t>professor</a:t>
            </a:r>
            <a:r>
              <a:rPr lang="pt-BR" b="0" i="0" dirty="0">
                <a:effectLst/>
              </a:rPr>
              <a:t>, mas com menor complexidade e recursos computacionais.</a:t>
            </a: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 y="2540896"/>
            <a:ext cx="4591879" cy="2498017"/>
          </a:xfrm>
          <a:prstGeom prst="rect">
            <a:avLst/>
          </a:prstGeom>
        </p:spPr>
      </p:pic>
    </p:spTree>
    <p:extLst>
      <p:ext uri="{BB962C8B-B14F-4D97-AF65-F5344CB8AC3E}">
        <p14:creationId xmlns:p14="http://schemas.microsoft.com/office/powerpoint/2010/main" val="391284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768005" cy="5032375"/>
          </a:xfrm>
        </p:spPr>
        <p:txBody>
          <a:bodyPr>
            <a:normAutofit/>
          </a:bodyPr>
          <a:lstStyle/>
          <a:p>
            <a:pPr algn="l"/>
            <a:r>
              <a:rPr lang="pt-BR" b="0" i="0" dirty="0">
                <a:effectLst/>
              </a:rPr>
              <a:t>O processo envolve alimentar o mesmo conjunto de treinamento para ambos os modelos e usar a saída do </a:t>
            </a:r>
            <a:r>
              <a:rPr lang="pt-BR" b="1" i="1" dirty="0">
                <a:effectLst/>
              </a:rPr>
              <a:t>professor</a:t>
            </a:r>
            <a:r>
              <a:rPr lang="pt-BR" b="0" i="0" dirty="0">
                <a:effectLst/>
              </a:rPr>
              <a:t> como um alvo suave (soft target) para guiar o treinamento do modelo aluno. </a:t>
            </a:r>
          </a:p>
          <a:p>
            <a:pPr algn="l"/>
            <a:r>
              <a:rPr lang="pt-BR" b="0" i="0" dirty="0">
                <a:effectLst/>
              </a:rPr>
              <a:t>Dessa forma, o </a:t>
            </a:r>
            <a:r>
              <a:rPr lang="pt-BR" b="1" i="1" dirty="0">
                <a:effectLst/>
              </a:rPr>
              <a:t>aluno</a:t>
            </a:r>
            <a:r>
              <a:rPr lang="pt-BR" b="0" i="0" dirty="0">
                <a:effectLst/>
              </a:rPr>
              <a:t> é incentivado a aprender com base nas características sutis e nuances aprendidas pelo </a:t>
            </a:r>
            <a:r>
              <a:rPr lang="pt-BR" b="1" i="1" dirty="0">
                <a:effectLst/>
              </a:rPr>
              <a:t>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fornece funcionalidades e abstrações que facilitam a criação, treinamento e implantação (i.e.,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Framework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410811" y="1825624"/>
            <a:ext cx="7580560" cy="5032376"/>
          </a:xfrm>
        </p:spPr>
        <p:txBody>
          <a:bodyPr>
            <a:normAutofit lnSpcReduction="10000"/>
          </a:bodyPr>
          <a:lstStyle/>
          <a:p>
            <a:r>
              <a:rPr lang="pt-BR" dirty="0"/>
              <a:t>Quando trabalhamos com modelos de ML em computadores de uso geral, além da aplicação (i.e., modelo), SO e HW, nós usamos o </a:t>
            </a:r>
            <a:r>
              <a:rPr lang="pt-BR" b="1" i="1" dirty="0" err="1"/>
              <a:t>TensorFlow</a:t>
            </a:r>
            <a:r>
              <a:rPr lang="pt-BR" dirty="0"/>
              <a:t> para a </a:t>
            </a:r>
            <a:r>
              <a:rPr lang="pt-BR" b="1" i="1" dirty="0"/>
              <a:t>criação, treinamento e implantação dos modelos</a:t>
            </a:r>
            <a:r>
              <a:rPr lang="pt-BR" dirty="0"/>
              <a:t>.</a:t>
            </a:r>
          </a:p>
          <a:p>
            <a:r>
              <a:rPr lang="pt-BR" b="0" i="0" dirty="0">
                <a:effectLst/>
              </a:rPr>
              <a:t>O </a:t>
            </a:r>
            <a:r>
              <a:rPr lang="pt-BR" b="1" i="1" dirty="0" err="1">
                <a:effectLst/>
              </a:rPr>
              <a:t>TensorFlow</a:t>
            </a:r>
            <a:r>
              <a:rPr lang="pt-BR" b="0" i="0" dirty="0">
                <a:effectLst/>
              </a:rPr>
              <a:t> oferece suporte a operações de ponto flutuante e é projetado para tarefas de alto desempenho e uso intensivo dos recursos disponíveis </a:t>
            </a:r>
            <a:r>
              <a:rPr lang="pt-BR" dirty="0"/>
              <a:t>(com CPUs ou </a:t>
            </a:r>
            <a:r>
              <a:rPr lang="pt-BR" dirty="0" err="1"/>
              <a:t>TPUs</a:t>
            </a:r>
            <a:r>
              <a:rPr lang="pt-BR" dirty="0"/>
              <a:t>/</a:t>
            </a:r>
            <a:r>
              <a:rPr lang="pt-BR" dirty="0" err="1"/>
              <a:t>GPUs</a:t>
            </a:r>
            <a:r>
              <a:rPr lang="pt-BR" dirty="0"/>
              <a:t>)</a:t>
            </a:r>
            <a:r>
              <a:rPr lang="pt-BR" b="0" i="0" dirty="0">
                <a:effectLst/>
              </a:rPr>
              <a:t>.</a:t>
            </a:r>
            <a:endParaRPr lang="pt-BR" dirty="0"/>
          </a:p>
          <a:p>
            <a:r>
              <a:rPr lang="pt-BR" dirty="0"/>
              <a:t>Porém, o </a:t>
            </a:r>
            <a:r>
              <a:rPr lang="pt-BR" b="1" i="1" dirty="0" err="1"/>
              <a:t>TensorFlow</a:t>
            </a:r>
            <a:r>
              <a:rPr lang="pt-BR" dirty="0"/>
              <a:t> é muito grande e quando queremos </a:t>
            </a:r>
            <a:r>
              <a:rPr lang="pt-BR" b="1" i="1" dirty="0"/>
              <a:t>executar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3" name="Agrupar 22">
            <a:extLst>
              <a:ext uri="{FF2B5EF4-FFF2-40B4-BE49-F238E27FC236}">
                <a16:creationId xmlns:a16="http://schemas.microsoft.com/office/drawing/2014/main" id="{4A25FE55-5FD5-0D44-1875-DFDEF6936530}"/>
              </a:ext>
            </a:extLst>
          </p:cNvPr>
          <p:cNvGrpSpPr/>
          <p:nvPr/>
        </p:nvGrpSpPr>
        <p:grpSpPr>
          <a:xfrm>
            <a:off x="351183" y="1690688"/>
            <a:ext cx="3671970" cy="5058804"/>
            <a:chOff x="546856" y="1690688"/>
            <a:chExt cx="3671970" cy="5058804"/>
          </a:xfrm>
        </p:grpSpPr>
        <p:grpSp>
          <p:nvGrpSpPr>
            <p:cNvPr id="22" name="Agrupar 21">
              <a:extLst>
                <a:ext uri="{FF2B5EF4-FFF2-40B4-BE49-F238E27FC236}">
                  <a16:creationId xmlns:a16="http://schemas.microsoft.com/office/drawing/2014/main" id="{A6677CBB-217A-2B97-7164-0C95F1FA5067}"/>
                </a:ext>
              </a:extLst>
            </p:cNvPr>
            <p:cNvGrpSpPr/>
            <p:nvPr/>
          </p:nvGrpSpPr>
          <p:grpSpPr>
            <a:xfrm>
              <a:off x="546856" y="1690688"/>
              <a:ext cx="3671970" cy="5058804"/>
              <a:chOff x="246173" y="1573490"/>
              <a:chExt cx="3671970" cy="5058804"/>
            </a:xfrm>
          </p:grpSpPr>
          <p:pic>
            <p:nvPicPr>
              <p:cNvPr id="12" name="Picture 2" descr="Google apresenta a Cloud TPU, segunda geração da Tensor Processing Unit -  IT Forum">
                <a:extLst>
                  <a:ext uri="{FF2B5EF4-FFF2-40B4-BE49-F238E27FC236}">
                    <a16:creationId xmlns:a16="http://schemas.microsoft.com/office/drawing/2014/main" id="{7B4112FE-06DA-1249-AE38-40C63ABB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1594729" y="5819940"/>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3" name="Seta: para Baixo 12">
                <a:extLst>
                  <a:ext uri="{FF2B5EF4-FFF2-40B4-BE49-F238E27FC236}">
                    <a16:creationId xmlns:a16="http://schemas.microsoft.com/office/drawing/2014/main" id="{DC5DDF26-CF97-BC81-52D2-032DDB96FB3A}"/>
                  </a:ext>
                </a:extLst>
              </p:cNvPr>
              <p:cNvSpPr/>
              <p:nvPr/>
            </p:nvSpPr>
            <p:spPr>
              <a:xfrm>
                <a:off x="2207181" y="5307448"/>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 name="Imagem 13">
                <a:extLst>
                  <a:ext uri="{FF2B5EF4-FFF2-40B4-BE49-F238E27FC236}">
                    <a16:creationId xmlns:a16="http://schemas.microsoft.com/office/drawing/2014/main" id="{57E30484-3B71-FBF5-55CF-2E38DA1BF9D4}"/>
                  </a:ext>
                </a:extLst>
              </p:cNvPr>
              <p:cNvPicPr>
                <a:picLocks noChangeAspect="1"/>
              </p:cNvPicPr>
              <p:nvPr/>
            </p:nvPicPr>
            <p:blipFill rotWithShape="1">
              <a:blip r:embed="rId4"/>
              <a:srcRect l="7414" t="7138"/>
              <a:stretch/>
            </p:blipFill>
            <p:spPr>
              <a:xfrm>
                <a:off x="2948033" y="5763507"/>
                <a:ext cx="939643" cy="785799"/>
              </a:xfrm>
              <a:prstGeom prst="rect">
                <a:avLst/>
              </a:prstGeom>
            </p:spPr>
          </p:pic>
          <p:pic>
            <p:nvPicPr>
              <p:cNvPr id="15" name="Imagem 14">
                <a:extLst>
                  <a:ext uri="{FF2B5EF4-FFF2-40B4-BE49-F238E27FC236}">
                    <a16:creationId xmlns:a16="http://schemas.microsoft.com/office/drawing/2014/main" id="{A728E985-22B5-235D-97EF-9831D88A5D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1297524" y="1703855"/>
                <a:ext cx="2138823" cy="1293129"/>
              </a:xfrm>
              <a:prstGeom prst="rect">
                <a:avLst/>
              </a:prstGeom>
            </p:spPr>
          </p:pic>
          <p:sp>
            <p:nvSpPr>
              <p:cNvPr id="17" name="CaixaDeTexto 16">
                <a:extLst>
                  <a:ext uri="{FF2B5EF4-FFF2-40B4-BE49-F238E27FC236}">
                    <a16:creationId xmlns:a16="http://schemas.microsoft.com/office/drawing/2014/main" id="{C6EEF98E-6F29-0A8C-0EB8-84309D33105A}"/>
                  </a:ext>
                </a:extLst>
              </p:cNvPr>
              <p:cNvSpPr txBox="1"/>
              <p:nvPr/>
            </p:nvSpPr>
            <p:spPr>
              <a:xfrm>
                <a:off x="2948033" y="5613296"/>
                <a:ext cx="970109" cy="369332"/>
              </a:xfrm>
              <a:prstGeom prst="rect">
                <a:avLst/>
              </a:prstGeom>
              <a:noFill/>
            </p:spPr>
            <p:txBody>
              <a:bodyPr wrap="square" rtlCol="0">
                <a:spAutoFit/>
              </a:bodyPr>
              <a:lstStyle/>
              <a:p>
                <a:r>
                  <a:rPr lang="pt-BR" dirty="0"/>
                  <a:t>GPU</a:t>
                </a:r>
              </a:p>
            </p:txBody>
          </p:sp>
          <p:sp>
            <p:nvSpPr>
              <p:cNvPr id="18" name="CaixaDeTexto 17">
                <a:extLst>
                  <a:ext uri="{FF2B5EF4-FFF2-40B4-BE49-F238E27FC236}">
                    <a16:creationId xmlns:a16="http://schemas.microsoft.com/office/drawing/2014/main" id="{62E0B031-17F6-158A-FD04-207E16C6345F}"/>
                  </a:ext>
                </a:extLst>
              </p:cNvPr>
              <p:cNvSpPr txBox="1"/>
              <p:nvPr/>
            </p:nvSpPr>
            <p:spPr>
              <a:xfrm>
                <a:off x="1875364" y="5578739"/>
                <a:ext cx="970109" cy="369332"/>
              </a:xfrm>
              <a:prstGeom prst="rect">
                <a:avLst/>
              </a:prstGeom>
              <a:noFill/>
            </p:spPr>
            <p:txBody>
              <a:bodyPr wrap="square" rtlCol="0">
                <a:spAutoFit/>
              </a:bodyPr>
              <a:lstStyle/>
              <a:p>
                <a:r>
                  <a:rPr lang="pt-BR" dirty="0"/>
                  <a:t>TPU</a:t>
                </a:r>
              </a:p>
            </p:txBody>
          </p:sp>
          <p:pic>
            <p:nvPicPr>
              <p:cNvPr id="2050" name="Picture 2" descr="TensorFlow">
                <a:extLst>
                  <a:ext uri="{FF2B5EF4-FFF2-40B4-BE49-F238E27FC236}">
                    <a16:creationId xmlns:a16="http://schemas.microsoft.com/office/drawing/2014/main" id="{4D231EE1-3842-6DE5-4C39-899FFE9E54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1297525" y="4001477"/>
                <a:ext cx="2164465" cy="370462"/>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CE9A5F60-8D2D-8E30-6AE8-DDE49B19AB24}"/>
                  </a:ext>
                </a:extLst>
              </p:cNvPr>
              <p:cNvSpPr/>
              <p:nvPr/>
            </p:nvSpPr>
            <p:spPr>
              <a:xfrm>
                <a:off x="2181538" y="299768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4" descr="Intel Processador Xeon Eight-Core E5-2660 2,2GHz 8.0GT/s 20MB LGA2011 sem  ventilador, varejo BX80621E52660 | Amazon.com.br">
                <a:extLst>
                  <a:ext uri="{FF2B5EF4-FFF2-40B4-BE49-F238E27FC236}">
                    <a16:creationId xmlns:a16="http://schemas.microsoft.com/office/drawing/2014/main" id="{0444E77F-911D-BEA5-4197-3E53F0B13D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687489" y="5795927"/>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912DF46-F81A-8620-3737-6CA5282AF0BA}"/>
                  </a:ext>
                </a:extLst>
              </p:cNvPr>
              <p:cNvSpPr txBox="1"/>
              <p:nvPr/>
            </p:nvSpPr>
            <p:spPr>
              <a:xfrm>
                <a:off x="1035634" y="5578739"/>
                <a:ext cx="970109" cy="369332"/>
              </a:xfrm>
              <a:prstGeom prst="rect">
                <a:avLst/>
              </a:prstGeom>
              <a:noFill/>
            </p:spPr>
            <p:txBody>
              <a:bodyPr wrap="square" rtlCol="0">
                <a:spAutoFit/>
              </a:bodyPr>
              <a:lstStyle/>
              <a:p>
                <a:r>
                  <a:rPr lang="pt-BR" dirty="0"/>
                  <a:t>CPU</a:t>
                </a:r>
              </a:p>
            </p:txBody>
          </p:sp>
          <p:sp>
            <p:nvSpPr>
              <p:cNvPr id="6" name="Retângulo 5">
                <a:extLst>
                  <a:ext uri="{FF2B5EF4-FFF2-40B4-BE49-F238E27FC236}">
                    <a16:creationId xmlns:a16="http://schemas.microsoft.com/office/drawing/2014/main" id="{E74C197E-028B-F0CC-2471-C8CA8C943549}"/>
                  </a:ext>
                </a:extLst>
              </p:cNvPr>
              <p:cNvSpPr/>
              <p:nvPr/>
            </p:nvSpPr>
            <p:spPr>
              <a:xfrm>
                <a:off x="687489" y="4746729"/>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8" name="Seta: para Baixo 7">
                <a:extLst>
                  <a:ext uri="{FF2B5EF4-FFF2-40B4-BE49-F238E27FC236}">
                    <a16:creationId xmlns:a16="http://schemas.microsoft.com/office/drawing/2014/main" id="{96F0DEC7-CD2E-B568-9221-10863C1B5E8A}"/>
                  </a:ext>
                </a:extLst>
              </p:cNvPr>
              <p:cNvSpPr/>
              <p:nvPr/>
            </p:nvSpPr>
            <p:spPr>
              <a:xfrm>
                <a:off x="2207181" y="4448677"/>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descr="TensorFlow">
                <a:extLst>
                  <a:ext uri="{FF2B5EF4-FFF2-40B4-BE49-F238E27FC236}">
                    <a16:creationId xmlns:a16="http://schemas.microsoft.com/office/drawing/2014/main" id="{9AC7FB65-5BE1-20FC-A947-0BE5F002BC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21730" r="20802" b="46592"/>
              <a:stretch/>
            </p:blipFill>
            <p:spPr bwMode="auto">
              <a:xfrm>
                <a:off x="1259591" y="3356286"/>
                <a:ext cx="2164465" cy="65819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632882C-E185-1599-68CF-F63015F20FD1}"/>
                  </a:ext>
                </a:extLst>
              </p:cNvPr>
              <p:cNvSpPr txBox="1"/>
              <p:nvPr/>
            </p:nvSpPr>
            <p:spPr>
              <a:xfrm>
                <a:off x="838200" y="1573490"/>
                <a:ext cx="1167543" cy="369332"/>
              </a:xfrm>
              <a:prstGeom prst="rect">
                <a:avLst/>
              </a:prstGeom>
              <a:noFill/>
            </p:spPr>
            <p:txBody>
              <a:bodyPr wrap="square" rtlCol="0">
                <a:spAutoFit/>
              </a:bodyPr>
              <a:lstStyle/>
              <a:p>
                <a:r>
                  <a:rPr lang="pt-BR" dirty="0"/>
                  <a:t>Aplicação</a:t>
                </a:r>
              </a:p>
            </p:txBody>
          </p:sp>
          <p:sp>
            <p:nvSpPr>
              <p:cNvPr id="16" name="Retângulo 15">
                <a:extLst>
                  <a:ext uri="{FF2B5EF4-FFF2-40B4-BE49-F238E27FC236}">
                    <a16:creationId xmlns:a16="http://schemas.microsoft.com/office/drawing/2014/main" id="{45720BA2-2C10-5194-5F59-766D8431F552}"/>
                  </a:ext>
                </a:extLst>
              </p:cNvPr>
              <p:cNvSpPr/>
              <p:nvPr/>
            </p:nvSpPr>
            <p:spPr>
              <a:xfrm>
                <a:off x="687489" y="5597797"/>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B560CB5-7F06-89B7-BEA4-9386D93324E0}"/>
                  </a:ext>
                </a:extLst>
              </p:cNvPr>
              <p:cNvSpPr txBox="1"/>
              <p:nvPr/>
            </p:nvSpPr>
            <p:spPr>
              <a:xfrm>
                <a:off x="494995" y="5284510"/>
                <a:ext cx="1167543" cy="369332"/>
              </a:xfrm>
              <a:prstGeom prst="rect">
                <a:avLst/>
              </a:prstGeom>
              <a:noFill/>
            </p:spPr>
            <p:txBody>
              <a:bodyPr wrap="square" rtlCol="0">
                <a:spAutoFit/>
              </a:bodyPr>
              <a:lstStyle/>
              <a:p>
                <a:r>
                  <a:rPr lang="pt-BR" dirty="0"/>
                  <a:t>Hardware</a:t>
                </a:r>
              </a:p>
            </p:txBody>
          </p:sp>
          <p:sp>
            <p:nvSpPr>
              <p:cNvPr id="21" name="CaixaDeTexto 20">
                <a:extLst>
                  <a:ext uri="{FF2B5EF4-FFF2-40B4-BE49-F238E27FC236}">
                    <a16:creationId xmlns:a16="http://schemas.microsoft.com/office/drawing/2014/main" id="{F8212E31-327A-2E69-FE09-901F394BB372}"/>
                  </a:ext>
                </a:extLst>
              </p:cNvPr>
              <p:cNvSpPr txBox="1"/>
              <p:nvPr/>
            </p:nvSpPr>
            <p:spPr>
              <a:xfrm>
                <a:off x="246173" y="3630118"/>
                <a:ext cx="1245344" cy="646331"/>
              </a:xfrm>
              <a:prstGeom prst="rect">
                <a:avLst/>
              </a:prstGeom>
              <a:noFill/>
            </p:spPr>
            <p:txBody>
              <a:bodyPr wrap="square" rtlCol="0">
                <a:spAutoFit/>
              </a:bodyPr>
              <a:lstStyle/>
              <a:p>
                <a:pPr algn="ctr"/>
                <a:r>
                  <a:rPr lang="pt-BR" dirty="0"/>
                  <a:t>Framework de ML</a:t>
                </a:r>
              </a:p>
            </p:txBody>
          </p:sp>
        </p:grpSp>
        <p:pic>
          <p:nvPicPr>
            <p:cNvPr id="1026" name="Picture 2" descr="Google Icon Vector Art, Icons, and Graphics for Free Download">
              <a:extLst>
                <a:ext uri="{FF2B5EF4-FFF2-40B4-BE49-F238E27FC236}">
                  <a16:creationId xmlns:a16="http://schemas.microsoft.com/office/drawing/2014/main" id="{DF6E7124-0627-56CF-39AF-9A82D2D674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92" t="13333" r="23091" b="13287"/>
            <a:stretch/>
          </p:blipFill>
          <p:spPr bwMode="auto">
            <a:xfrm>
              <a:off x="3089522" y="3411981"/>
              <a:ext cx="496525" cy="507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018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effectLst/>
              </a:rPr>
              <a:t>quantização</a:t>
            </a:r>
            <a:r>
              <a:rPr lang="pt-BR" dirty="0"/>
              <a:t>, </a:t>
            </a:r>
            <a:r>
              <a:rPr lang="pt-BR" b="1" i="1" dirty="0" err="1">
                <a:effectLst/>
              </a:rPr>
              <a:t>pruning</a:t>
            </a:r>
            <a:r>
              <a:rPr lang="pt-BR" b="0" i="0" dirty="0">
                <a:effectLst/>
              </a:rPr>
              <a:t> e </a:t>
            </a:r>
            <a:r>
              <a:rPr lang="pt-BR" b="1" i="1" dirty="0">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 </a:t>
            </a:r>
            <a:r>
              <a:rPr lang="pt-BR" dirty="0"/>
              <a:t>(i.e., apenas executa o modelo treinado).</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108030" y="2314933"/>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Tree>
    <p:extLst>
      <p:ext uri="{BB962C8B-B14F-4D97-AF65-F5344CB8AC3E}">
        <p14:creationId xmlns:p14="http://schemas.microsoft.com/office/powerpoint/2010/main" val="1510990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25DB-320B-6526-7F84-DAAE6B67F6BA}"/>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A0CF4E0C-A945-7F8D-424C-84BB41320C8D}"/>
              </a:ext>
            </a:extLst>
          </p:cNvPr>
          <p:cNvSpPr>
            <a:spLocks noGrp="1"/>
          </p:cNvSpPr>
          <p:nvPr>
            <p:ph idx="1"/>
          </p:nvPr>
        </p:nvSpPr>
        <p:spPr>
          <a:xfrm>
            <a:off x="5254906" y="1825624"/>
            <a:ext cx="6678593" cy="5032375"/>
          </a:xfrm>
        </p:spPr>
        <p:txBody>
          <a:bodyPr>
            <a:normAutofit/>
          </a:bodyPr>
          <a:lstStyle/>
          <a:p>
            <a:pPr algn="l"/>
            <a:r>
              <a:rPr lang="pt-BR" i="0" dirty="0">
                <a:solidFill>
                  <a:srgbClr val="202124"/>
                </a:solidFill>
                <a:effectLst/>
              </a:rPr>
              <a:t>É possível gerar um modelo do TF Lite de 3 formas:</a:t>
            </a:r>
          </a:p>
          <a:p>
            <a:pPr lvl="1">
              <a:buFont typeface="Wingdings" panose="05000000000000000000" pitchFamily="2" charset="2"/>
              <a:buChar char="§"/>
            </a:pPr>
            <a:r>
              <a:rPr lang="pt-BR" i="0" dirty="0">
                <a:solidFill>
                  <a:srgbClr val="202124"/>
                </a:solidFill>
                <a:effectLst/>
              </a:rPr>
              <a:t>Usando um modelo </a:t>
            </a:r>
            <a:r>
              <a:rPr lang="pt-BR" i="0" dirty="0" err="1">
                <a:solidFill>
                  <a:srgbClr val="202124"/>
                </a:solidFill>
                <a:effectLst/>
              </a:rPr>
              <a:t>pré</a:t>
            </a:r>
            <a:r>
              <a:rPr lang="pt-BR" i="0" dirty="0">
                <a:solidFill>
                  <a:srgbClr val="202124"/>
                </a:solidFill>
                <a:effectLst/>
              </a:rPr>
              <a:t>-treinado do TF Lite.</a:t>
            </a:r>
          </a:p>
          <a:p>
            <a:pPr lvl="2">
              <a:buFont typeface="Wingdings" panose="05000000000000000000" pitchFamily="2" charset="2"/>
              <a:buChar char="ü"/>
            </a:pPr>
            <a:r>
              <a:rPr lang="pt-BR" i="0" dirty="0">
                <a:solidFill>
                  <a:srgbClr val="202124"/>
                </a:solidFill>
                <a:effectLst/>
                <a:hlinkClick r:id="rId2"/>
              </a:rPr>
              <a:t>https://www.tensorflow.org/lite/examples?hl=pt-br</a:t>
            </a:r>
            <a:endParaRPr lang="pt-BR" i="0" dirty="0">
              <a:solidFill>
                <a:srgbClr val="202124"/>
              </a:solidFill>
              <a:effectLst/>
            </a:endParaRPr>
          </a:p>
          <a:p>
            <a:pPr lvl="1">
              <a:buFont typeface="Wingdings" panose="05000000000000000000" pitchFamily="2" charset="2"/>
              <a:buChar char="§"/>
            </a:pPr>
            <a:r>
              <a:rPr lang="pt-BR" i="0" dirty="0">
                <a:solidFill>
                  <a:srgbClr val="202124"/>
                </a:solidFill>
                <a:effectLst/>
              </a:rPr>
              <a:t>Criando um modelo do </a:t>
            </a:r>
            <a:r>
              <a:rPr lang="pt-BR" i="0" dirty="0" err="1">
                <a:solidFill>
                  <a:srgbClr val="202124"/>
                </a:solidFill>
                <a:effectLst/>
              </a:rPr>
              <a:t>TensorFlow</a:t>
            </a:r>
            <a:r>
              <a:rPr lang="pt-BR" i="0" dirty="0">
                <a:solidFill>
                  <a:srgbClr val="202124"/>
                </a:solidFill>
                <a:effectLst/>
              </a:rPr>
              <a:t> Lite.</a:t>
            </a:r>
          </a:p>
          <a:p>
            <a:pPr lvl="2">
              <a:buFont typeface="Wingdings" panose="05000000000000000000" pitchFamily="2" charset="2"/>
              <a:buChar char="ü"/>
            </a:pPr>
            <a:r>
              <a:rPr lang="pt-BR" i="0" dirty="0">
                <a:solidFill>
                  <a:srgbClr val="202124"/>
                </a:solidFill>
                <a:effectLst/>
              </a:rPr>
              <a:t>Para isso, podemos usar o </a:t>
            </a:r>
            <a:r>
              <a:rPr lang="pt-BR" i="0" dirty="0" err="1">
                <a:solidFill>
                  <a:srgbClr val="202124"/>
                </a:solidFill>
                <a:effectLst/>
                <a:hlinkClick r:id="rId3"/>
              </a:rPr>
              <a:t>TensorFlow</a:t>
            </a:r>
            <a:r>
              <a:rPr lang="pt-BR" i="0" dirty="0">
                <a:solidFill>
                  <a:srgbClr val="202124"/>
                </a:solidFill>
                <a:effectLst/>
                <a:hlinkClick r:id="rId3"/>
              </a:rPr>
              <a:t> Lite Model </a:t>
            </a:r>
            <a:r>
              <a:rPr lang="pt-BR" i="0" dirty="0" err="1">
                <a:solidFill>
                  <a:srgbClr val="202124"/>
                </a:solidFill>
                <a:effectLst/>
                <a:hlinkClick r:id="rId3"/>
              </a:rPr>
              <a:t>Maker</a:t>
            </a:r>
            <a:r>
              <a:rPr lang="pt-BR" i="0" dirty="0">
                <a:solidFill>
                  <a:srgbClr val="202124"/>
                </a:solidFill>
                <a:effectLst/>
              </a:rPr>
              <a:t> </a:t>
            </a:r>
          </a:p>
          <a:p>
            <a:pPr lvl="1">
              <a:buFont typeface="Wingdings" panose="05000000000000000000" pitchFamily="2" charset="2"/>
              <a:buChar char="§"/>
            </a:pPr>
            <a:r>
              <a:rPr lang="pt-BR" i="0" dirty="0">
                <a:solidFill>
                  <a:srgbClr val="202124"/>
                </a:solidFill>
                <a:effectLst/>
              </a:rPr>
              <a:t>Convertendo um modelo do TF em um do TF Lite.</a:t>
            </a:r>
            <a:endParaRPr lang="pt-BR" dirty="0"/>
          </a:p>
        </p:txBody>
      </p:sp>
      <p:pic>
        <p:nvPicPr>
          <p:cNvPr id="1026" name="Picture 2" descr="TensorFlow Lite | ML para dispositivos móveis e do Edge">
            <a:extLst>
              <a:ext uri="{FF2B5EF4-FFF2-40B4-BE49-F238E27FC236}">
                <a16:creationId xmlns:a16="http://schemas.microsoft.com/office/drawing/2014/main" id="{EB91D001-C142-F915-535B-E82935DE9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258501" y="2754774"/>
            <a:ext cx="3892858" cy="213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93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06318" y="1825624"/>
            <a:ext cx="6285053" cy="5032376"/>
          </a:xfrm>
        </p:spPr>
        <p:txBody>
          <a:bodyPr>
            <a:normAutofit fontScale="92500" lnSpcReduction="20000"/>
          </a:bodyPr>
          <a:lstStyle/>
          <a:p>
            <a:r>
              <a:rPr lang="pt-BR" dirty="0"/>
              <a:t>O primeiro passo é treinar um modelo criado com o TF em um computador com muitos recursos.</a:t>
            </a:r>
          </a:p>
          <a:p>
            <a:r>
              <a:rPr lang="pt-BR" dirty="0"/>
              <a:t>Após, usamos o </a:t>
            </a:r>
            <a:r>
              <a:rPr lang="pt-BR" b="1" i="1" dirty="0"/>
              <a:t>TF Lite converter </a:t>
            </a:r>
            <a:r>
              <a:rPr lang="pt-BR" dirty="0"/>
              <a:t>para converter esse modelo grande em um modelo pequeno.</a:t>
            </a:r>
          </a:p>
          <a:p>
            <a:pPr lvl="1">
              <a:buFont typeface="Wingdings" panose="05000000000000000000" pitchFamily="2" charset="2"/>
              <a:buChar char="§"/>
            </a:pPr>
            <a:r>
              <a:rPr lang="pt-BR" dirty="0">
                <a:solidFill>
                  <a:srgbClr val="202124"/>
                </a:solidFill>
              </a:rPr>
              <a:t>Durante a conversão, podemos </a:t>
            </a:r>
            <a:r>
              <a:rPr lang="pt-BR" i="0" dirty="0">
                <a:solidFill>
                  <a:srgbClr val="202124"/>
                </a:solidFill>
                <a:effectLst/>
              </a:rPr>
              <a:t>aplicar otimizações ao modelo. </a:t>
            </a:r>
            <a:endParaRPr lang="pt-BR" dirty="0"/>
          </a:p>
          <a:p>
            <a:r>
              <a:rPr lang="pt-BR" dirty="0"/>
              <a:t>Esse processo gera um arquivo com extensão .</a:t>
            </a:r>
            <a:r>
              <a:rPr lang="pt-BR" dirty="0" err="1"/>
              <a:t>tflite</a:t>
            </a:r>
            <a:r>
              <a:rPr lang="pt-BR" dirty="0"/>
              <a:t>, o qual contém o modelo reduzido.</a:t>
            </a:r>
          </a:p>
          <a:p>
            <a:r>
              <a:rPr lang="pt-BR" dirty="0"/>
              <a:t>Na sequência, usamos este arquivo para implantar o modelo em smartfones, tablets ou sistemas embarcados.</a:t>
            </a:r>
          </a:p>
          <a:p>
            <a:pPr lvl="1">
              <a:buFont typeface="Wingdings" panose="05000000000000000000" pitchFamily="2" charset="2"/>
              <a:buChar char="§"/>
            </a:pPr>
            <a:r>
              <a:rPr lang="pt-BR" dirty="0"/>
              <a:t>Basta carregar o arquivo com APIs específicas do TF Lite e realizar inferências.</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1231740" y="1562300"/>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l="27840" t="1948" r="46279" b="14271"/>
          <a:stretch/>
        </p:blipFill>
        <p:spPr>
          <a:xfrm>
            <a:off x="1458185" y="5946264"/>
            <a:ext cx="469863"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449029" y="6022943"/>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0A4EC6-386E-531C-4500-F6C60E197C5D}"/>
              </a:ext>
            </a:extLst>
          </p:cNvPr>
          <p:cNvPicPr>
            <a:picLocks noChangeAspect="1"/>
          </p:cNvPicPr>
          <p:nvPr/>
        </p:nvPicPr>
        <p:blipFill rotWithShape="1">
          <a:blip r:embed="rId3"/>
          <a:srcRect t="1948" r="73541" b="14271"/>
          <a:stretch/>
        </p:blipFill>
        <p:spPr>
          <a:xfrm>
            <a:off x="2592729" y="5862122"/>
            <a:ext cx="578025" cy="995877"/>
          </a:xfrm>
          <a:prstGeom prst="rect">
            <a:avLst/>
          </a:prstGeom>
        </p:spPr>
      </p:pic>
    </p:spTree>
    <p:extLst>
      <p:ext uri="{BB962C8B-B14F-4D97-AF65-F5344CB8AC3E}">
        <p14:creationId xmlns:p14="http://schemas.microsoft.com/office/powerpoint/2010/main" val="2480842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inspirados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3" y="1825624"/>
            <a:ext cx="6331352" cy="5032375"/>
          </a:xfrm>
        </p:spPr>
        <p:txBody>
          <a:bodyPr/>
          <a:lstStyle/>
          <a:p>
            <a:r>
              <a:rPr lang="pt-BR" dirty="0"/>
              <a:t>Como habilitamos o uso (inferência) de modelos de ML em </a:t>
            </a:r>
            <a:r>
              <a:rPr lang="pt-BR" b="0" i="0" dirty="0">
                <a:effectLst/>
              </a:rPr>
              <a:t>sistemas embarcados com recursos extremamente limitados e que requerem baixíssimo consumo de energia, como microcontroladores?</a:t>
            </a:r>
          </a:p>
          <a:p>
            <a:r>
              <a:rPr lang="pt-BR" b="0" i="0" dirty="0">
                <a:effectLst/>
              </a:rPr>
              <a:t>Esses dispositivos têm capacidades computacionais muito menores em comparação com smartphones e tablets</a:t>
            </a:r>
            <a:r>
              <a:rPr lang="pt-BR" dirty="0"/>
              <a:t>.</a:t>
            </a:r>
          </a:p>
          <a:p>
            <a:r>
              <a:rPr lang="pt-BR" dirty="0"/>
              <a:t>P</a:t>
            </a:r>
            <a:r>
              <a:rPr lang="pt-BR" b="0" i="0" dirty="0">
                <a:effectLst/>
              </a:rPr>
              <a:t>ortanto, eles requerem uma implementação ainda mais enxuta e eficiente. </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3712257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2600" y="1825624"/>
            <a:ext cx="6451921" cy="5032375"/>
          </a:xfrm>
        </p:spPr>
        <p:txBody>
          <a:bodyPr>
            <a:normAutofit fontScale="92500" lnSpcReduction="20000"/>
          </a:bodyPr>
          <a:lstStyle/>
          <a:p>
            <a:r>
              <a:rPr lang="pt-BR" b="0" i="0" dirty="0">
                <a:effectLst/>
              </a:rPr>
              <a:t>O TF Lite Micro é uma versão ainda mais leve e otimizada do TF.</a:t>
            </a:r>
          </a:p>
          <a:p>
            <a:r>
              <a:rPr lang="pt-BR" dirty="0"/>
              <a:t>P</a:t>
            </a:r>
            <a:r>
              <a:rPr lang="pt-BR" b="0" i="0" dirty="0">
                <a:effectLst/>
              </a:rPr>
              <a:t>rojetado para dispositivos embarcados de recursos extremamente limitados (CPU e memória), como microcontroladores.</a:t>
            </a:r>
          </a:p>
          <a:p>
            <a:r>
              <a:rPr lang="pt-BR" dirty="0"/>
              <a:t>E</a:t>
            </a:r>
            <a:r>
              <a:rPr lang="pt-BR" b="0" i="0" dirty="0">
                <a:effectLst/>
              </a:rPr>
              <a:t>scrito em C++ 17 e roda </a:t>
            </a:r>
            <a:r>
              <a:rPr lang="pt-BR" dirty="0"/>
              <a:t>apenas em </a:t>
            </a:r>
            <a:r>
              <a:rPr lang="pt-BR" b="0" i="0" dirty="0">
                <a:effectLst/>
              </a:rPr>
              <a:t>plataformas de 32 bits.</a:t>
            </a:r>
          </a:p>
          <a:p>
            <a:r>
              <a:rPr lang="pt-BR" dirty="0"/>
              <a:t>Precisa apenas de 16 KB de memória.</a:t>
            </a:r>
          </a:p>
          <a:p>
            <a:r>
              <a:rPr lang="pt-BR" dirty="0"/>
              <a:t>Não requer suporte de sistema operacional, bibliotecas C ou C++ padrão ou alocação dinâmica de memória.</a:t>
            </a:r>
          </a:p>
          <a:p>
            <a:r>
              <a:rPr lang="pt-BR" dirty="0"/>
              <a:t>Após a conversão do modelo TF em TF Lite, o converte para uma </a:t>
            </a:r>
            <a:r>
              <a:rPr lang="pt-BR" i="1" dirty="0" err="1"/>
              <a:t>array</a:t>
            </a:r>
            <a:r>
              <a:rPr lang="pt-BR" dirty="0"/>
              <a:t> de bytes e o compilá-lo junto ao programa.</a:t>
            </a:r>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761179" y="1690688"/>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3"/>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3"/>
            <a:srcRect l="42130" t="15190" b="16115"/>
            <a:stretch/>
          </p:blipFill>
          <p:spPr>
            <a:xfrm>
              <a:off x="498475" y="3429000"/>
              <a:ext cx="3199515" cy="969380"/>
            </a:xfrm>
            <a:prstGeom prst="rect">
              <a:avLst/>
            </a:prstGeom>
          </p:spPr>
        </p:pic>
      </p:grpSp>
      <p:pic>
        <p:nvPicPr>
          <p:cNvPr id="5" name="Picture 2" descr="TensorFlow Lite | ML para dispositivos móveis e do Edge">
            <a:extLst>
              <a:ext uri="{FF2B5EF4-FFF2-40B4-BE49-F238E27FC236}">
                <a16:creationId xmlns:a16="http://schemas.microsoft.com/office/drawing/2014/main" id="{6B58522D-532D-7A48-C862-31FED5B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838200" y="4571725"/>
            <a:ext cx="3503746" cy="19211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79FC1E-08EA-C2D0-4DF6-A332DEB5217B}"/>
              </a:ext>
            </a:extLst>
          </p:cNvPr>
          <p:cNvSpPr txBox="1"/>
          <p:nvPr/>
        </p:nvSpPr>
        <p:spPr>
          <a:xfrm>
            <a:off x="1937520" y="6009151"/>
            <a:ext cx="2395959" cy="769441"/>
          </a:xfrm>
          <a:prstGeom prst="rect">
            <a:avLst/>
          </a:prstGeom>
          <a:noFill/>
        </p:spPr>
        <p:txBody>
          <a:bodyPr wrap="square" rtlCol="0">
            <a:spAutoFit/>
          </a:bodyPr>
          <a:lstStyle/>
          <a:p>
            <a:r>
              <a:rPr lang="pt-BR" sz="4400" dirty="0">
                <a:solidFill>
                  <a:schemeClr val="tx2">
                    <a:lumMod val="75000"/>
                  </a:schemeClr>
                </a:solidFill>
              </a:rPr>
              <a:t>Micro</a:t>
            </a:r>
          </a:p>
        </p:txBody>
      </p:sp>
    </p:spTree>
    <p:extLst>
      <p:ext uri="{BB962C8B-B14F-4D97-AF65-F5344CB8AC3E}">
        <p14:creationId xmlns:p14="http://schemas.microsoft.com/office/powerpoint/2010/main" val="2278410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FCCA9-15BF-96DF-2895-52D532C5BF7C}"/>
              </a:ext>
            </a:extLst>
          </p:cNvPr>
          <p:cNvSpPr>
            <a:spLocks noGrp="1"/>
          </p:cNvSpPr>
          <p:nvPr>
            <p:ph type="title"/>
          </p:nvPr>
        </p:nvSpPr>
        <p:spPr/>
        <p:txBody>
          <a:bodyPr/>
          <a:lstStyle/>
          <a:p>
            <a:r>
              <a:rPr lang="pt-BR" dirty="0"/>
              <a:t>Pipeline de desenvolvimento</a:t>
            </a:r>
          </a:p>
        </p:txBody>
      </p:sp>
      <p:pic>
        <p:nvPicPr>
          <p:cNvPr id="5" name="Imagem 4">
            <a:extLst>
              <a:ext uri="{FF2B5EF4-FFF2-40B4-BE49-F238E27FC236}">
                <a16:creationId xmlns:a16="http://schemas.microsoft.com/office/drawing/2014/main" id="{35AC2F40-3692-0B6F-2769-3E893F49C4E8}"/>
              </a:ext>
            </a:extLst>
          </p:cNvPr>
          <p:cNvPicPr>
            <a:picLocks noChangeAspect="1"/>
          </p:cNvPicPr>
          <p:nvPr/>
        </p:nvPicPr>
        <p:blipFill>
          <a:blip r:embed="rId3"/>
          <a:stretch>
            <a:fillRect/>
          </a:stretch>
        </p:blipFill>
        <p:spPr>
          <a:xfrm>
            <a:off x="509587" y="2678354"/>
            <a:ext cx="11172825" cy="1076325"/>
          </a:xfrm>
          <a:prstGeom prst="rect">
            <a:avLst/>
          </a:prstGeom>
        </p:spPr>
      </p:pic>
      <p:pic>
        <p:nvPicPr>
          <p:cNvPr id="7" name="Imagem 6">
            <a:extLst>
              <a:ext uri="{FF2B5EF4-FFF2-40B4-BE49-F238E27FC236}">
                <a16:creationId xmlns:a16="http://schemas.microsoft.com/office/drawing/2014/main" id="{415D63AF-09E3-30FB-9628-82B7B741EF2D}"/>
              </a:ext>
            </a:extLst>
          </p:cNvPr>
          <p:cNvPicPr>
            <a:picLocks noChangeAspect="1"/>
          </p:cNvPicPr>
          <p:nvPr/>
        </p:nvPicPr>
        <p:blipFill>
          <a:blip r:embed="rId4"/>
          <a:stretch>
            <a:fillRect/>
          </a:stretch>
        </p:blipFill>
        <p:spPr>
          <a:xfrm>
            <a:off x="736740" y="1703508"/>
            <a:ext cx="1343025" cy="962025"/>
          </a:xfrm>
          <a:prstGeom prst="rect">
            <a:avLst/>
          </a:prstGeom>
        </p:spPr>
      </p:pic>
      <p:pic>
        <p:nvPicPr>
          <p:cNvPr id="9" name="Imagem 8">
            <a:extLst>
              <a:ext uri="{FF2B5EF4-FFF2-40B4-BE49-F238E27FC236}">
                <a16:creationId xmlns:a16="http://schemas.microsoft.com/office/drawing/2014/main" id="{0D758C55-69FE-02CF-2636-FD244E25C969}"/>
              </a:ext>
            </a:extLst>
          </p:cNvPr>
          <p:cNvPicPr>
            <a:picLocks noChangeAspect="1"/>
          </p:cNvPicPr>
          <p:nvPr/>
        </p:nvPicPr>
        <p:blipFill>
          <a:blip r:embed="rId5"/>
          <a:stretch>
            <a:fillRect/>
          </a:stretch>
        </p:blipFill>
        <p:spPr>
          <a:xfrm>
            <a:off x="2641016" y="1703508"/>
            <a:ext cx="8391525" cy="904875"/>
          </a:xfrm>
          <a:prstGeom prst="rect">
            <a:avLst/>
          </a:prstGeom>
        </p:spPr>
      </p:pic>
      <p:sp>
        <p:nvSpPr>
          <p:cNvPr id="10" name="CaixaDeTexto 9">
            <a:extLst>
              <a:ext uri="{FF2B5EF4-FFF2-40B4-BE49-F238E27FC236}">
                <a16:creationId xmlns:a16="http://schemas.microsoft.com/office/drawing/2014/main" id="{7C1FC8F0-EFBE-D208-95E1-4927ED62EE7D}"/>
              </a:ext>
            </a:extLst>
          </p:cNvPr>
          <p:cNvSpPr txBox="1"/>
          <p:nvPr/>
        </p:nvSpPr>
        <p:spPr>
          <a:xfrm>
            <a:off x="7422929" y="2199149"/>
            <a:ext cx="1582175" cy="338554"/>
          </a:xfrm>
          <a:prstGeom prst="rect">
            <a:avLst/>
          </a:prstGeom>
          <a:noFill/>
        </p:spPr>
        <p:txBody>
          <a:bodyPr wrap="square" rtlCol="0">
            <a:spAutoFit/>
          </a:bodyPr>
          <a:lstStyle/>
          <a:p>
            <a:r>
              <a:rPr lang="pt-BR" sz="1600" dirty="0"/>
              <a:t>/ Micro</a:t>
            </a:r>
          </a:p>
        </p:txBody>
      </p:sp>
      <p:pic>
        <p:nvPicPr>
          <p:cNvPr id="12" name="Imagem 11">
            <a:extLst>
              <a:ext uri="{FF2B5EF4-FFF2-40B4-BE49-F238E27FC236}">
                <a16:creationId xmlns:a16="http://schemas.microsoft.com/office/drawing/2014/main" id="{B12C0E6A-0256-E8F0-5D3E-C8C59F4043FF}"/>
              </a:ext>
            </a:extLst>
          </p:cNvPr>
          <p:cNvPicPr>
            <a:picLocks noChangeAspect="1"/>
          </p:cNvPicPr>
          <p:nvPr/>
        </p:nvPicPr>
        <p:blipFill>
          <a:blip r:embed="rId6"/>
          <a:stretch>
            <a:fillRect/>
          </a:stretch>
        </p:blipFill>
        <p:spPr>
          <a:xfrm>
            <a:off x="5442045" y="4742345"/>
            <a:ext cx="2224042" cy="1900780"/>
          </a:xfrm>
          <a:prstGeom prst="rect">
            <a:avLst/>
          </a:prstGeom>
        </p:spPr>
      </p:pic>
      <p:pic>
        <p:nvPicPr>
          <p:cNvPr id="14" name="Imagem 13">
            <a:extLst>
              <a:ext uri="{FF2B5EF4-FFF2-40B4-BE49-F238E27FC236}">
                <a16:creationId xmlns:a16="http://schemas.microsoft.com/office/drawing/2014/main" id="{2C17B5BE-277F-5CAF-F9CF-BE4FF1E43C82}"/>
              </a:ext>
            </a:extLst>
          </p:cNvPr>
          <p:cNvPicPr>
            <a:picLocks noChangeAspect="1"/>
          </p:cNvPicPr>
          <p:nvPr/>
        </p:nvPicPr>
        <p:blipFill>
          <a:blip r:embed="rId7"/>
          <a:stretch>
            <a:fillRect/>
          </a:stretch>
        </p:blipFill>
        <p:spPr>
          <a:xfrm>
            <a:off x="4238631" y="4917137"/>
            <a:ext cx="1010147" cy="687403"/>
          </a:xfrm>
          <a:prstGeom prst="rect">
            <a:avLst/>
          </a:prstGeom>
        </p:spPr>
      </p:pic>
      <p:pic>
        <p:nvPicPr>
          <p:cNvPr id="15" name="Picture 2" descr="Tablet Tab M10 G3 para Entretenimento e Aprendizado | Lenovo Brasil">
            <a:extLst>
              <a:ext uri="{FF2B5EF4-FFF2-40B4-BE49-F238E27FC236}">
                <a16:creationId xmlns:a16="http://schemas.microsoft.com/office/drawing/2014/main" id="{46DB65B4-7650-35ED-997D-D0E7ACA70B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89" t="3055" r="5597" b="3156"/>
          <a:stretch/>
        </p:blipFill>
        <p:spPr bwMode="auto">
          <a:xfrm>
            <a:off x="4107609" y="5867252"/>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ular IPHONE 14 PRO MAX 128GB ROXO PROFUNDO | Loja Claro">
            <a:extLst>
              <a:ext uri="{FF2B5EF4-FFF2-40B4-BE49-F238E27FC236}">
                <a16:creationId xmlns:a16="http://schemas.microsoft.com/office/drawing/2014/main" id="{763B02E8-CEA4-C8E8-3831-B4925AF22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335" r="10834"/>
          <a:stretch/>
        </p:blipFill>
        <p:spPr bwMode="auto">
          <a:xfrm>
            <a:off x="7764755" y="4864832"/>
            <a:ext cx="575728" cy="7397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FFD8F48-366C-DF6F-622E-0E4ECED928DB}"/>
              </a:ext>
            </a:extLst>
          </p:cNvPr>
          <p:cNvPicPr>
            <a:picLocks noChangeAspect="1"/>
          </p:cNvPicPr>
          <p:nvPr/>
        </p:nvPicPr>
        <p:blipFill rotWithShape="1">
          <a:blip r:embed="rId10"/>
          <a:srcRect r="4305"/>
          <a:stretch/>
        </p:blipFill>
        <p:spPr>
          <a:xfrm>
            <a:off x="7716686" y="6000460"/>
            <a:ext cx="743931" cy="407816"/>
          </a:xfrm>
          <a:prstGeom prst="rect">
            <a:avLst/>
          </a:prstGeom>
        </p:spPr>
      </p:pic>
      <p:cxnSp>
        <p:nvCxnSpPr>
          <p:cNvPr id="22" name="Conector: Curvo 21">
            <a:extLst>
              <a:ext uri="{FF2B5EF4-FFF2-40B4-BE49-F238E27FC236}">
                <a16:creationId xmlns:a16="http://schemas.microsoft.com/office/drawing/2014/main" id="{622597A9-E455-825F-8338-9FEA45B96EA0}"/>
              </a:ext>
            </a:extLst>
          </p:cNvPr>
          <p:cNvCxnSpPr>
            <a:cxnSpLocks/>
            <a:endCxn id="12" idx="0"/>
          </p:cNvCxnSpPr>
          <p:nvPr/>
        </p:nvCxnSpPr>
        <p:spPr>
          <a:xfrm rot="5400000">
            <a:off x="6476594" y="3796009"/>
            <a:ext cx="1023809" cy="8688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1196892-293E-13CC-B2C0-31BC497417A9}"/>
              </a:ext>
            </a:extLst>
          </p:cNvPr>
          <p:cNvGrpSpPr>
            <a:grpSpLocks noChangeAspect="1"/>
          </p:cNvGrpSpPr>
          <p:nvPr/>
        </p:nvGrpSpPr>
        <p:grpSpPr>
          <a:xfrm>
            <a:off x="10342326" y="4530820"/>
            <a:ext cx="1825595" cy="1980000"/>
            <a:chOff x="10457472" y="3908822"/>
            <a:chExt cx="1445769" cy="1568053"/>
          </a:xfrm>
        </p:grpSpPr>
        <p:pic>
          <p:nvPicPr>
            <p:cNvPr id="2056" name="Picture 8" descr="TensorFlow Lite: An Open Source Deep Learning Framework">
              <a:extLst>
                <a:ext uri="{FF2B5EF4-FFF2-40B4-BE49-F238E27FC236}">
                  <a16:creationId xmlns:a16="http://schemas.microsoft.com/office/drawing/2014/main" id="{135D9FCE-063C-514D-784B-3CC5AABBE8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37"/>
            <a:stretch/>
          </p:blipFill>
          <p:spPr bwMode="auto">
            <a:xfrm>
              <a:off x="10457472" y="3908822"/>
              <a:ext cx="1445769" cy="15680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EF3C9998-D0CC-C9D9-AE61-18D30CFD4005}"/>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4703" b="4769"/>
            <a:stretch/>
          </p:blipFill>
          <p:spPr>
            <a:xfrm>
              <a:off x="10664883" y="4648189"/>
              <a:ext cx="515970" cy="311955"/>
            </a:xfrm>
            <a:prstGeom prst="rect">
              <a:avLst/>
            </a:prstGeom>
          </p:spPr>
        </p:pic>
      </p:grpSp>
      <p:cxnSp>
        <p:nvCxnSpPr>
          <p:cNvPr id="27" name="Conector: Curvo 26">
            <a:extLst>
              <a:ext uri="{FF2B5EF4-FFF2-40B4-BE49-F238E27FC236}">
                <a16:creationId xmlns:a16="http://schemas.microsoft.com/office/drawing/2014/main" id="{EDA3FAFE-2B1A-E8A9-4B1F-9298414BD877}"/>
              </a:ext>
            </a:extLst>
          </p:cNvPr>
          <p:cNvCxnSpPr>
            <a:cxnSpLocks/>
          </p:cNvCxnSpPr>
          <p:nvPr/>
        </p:nvCxnSpPr>
        <p:spPr>
          <a:xfrm rot="16200000" flipH="1">
            <a:off x="10298358" y="3798647"/>
            <a:ext cx="675599" cy="5876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C842F193-AFFB-15D9-4E69-E29ED5B72B80}"/>
              </a:ext>
            </a:extLst>
          </p:cNvPr>
          <p:cNvSpPr txBox="1"/>
          <p:nvPr/>
        </p:nvSpPr>
        <p:spPr>
          <a:xfrm>
            <a:off x="523363" y="3762259"/>
            <a:ext cx="1803400" cy="307777"/>
          </a:xfrm>
          <a:prstGeom prst="rect">
            <a:avLst/>
          </a:prstGeom>
          <a:noFill/>
        </p:spPr>
        <p:txBody>
          <a:bodyPr wrap="square" rtlCol="0">
            <a:spAutoFit/>
          </a:bodyPr>
          <a:lstStyle/>
          <a:p>
            <a:pPr algn="ctr"/>
            <a:r>
              <a:rPr lang="pt-BR" sz="1400" dirty="0"/>
              <a:t>Treino com TF</a:t>
            </a:r>
          </a:p>
        </p:txBody>
      </p:sp>
      <p:sp>
        <p:nvSpPr>
          <p:cNvPr id="35" name="CaixaDeTexto 34">
            <a:extLst>
              <a:ext uri="{FF2B5EF4-FFF2-40B4-BE49-F238E27FC236}">
                <a16:creationId xmlns:a16="http://schemas.microsoft.com/office/drawing/2014/main" id="{ABEB2C6C-1891-F84E-8818-6EE1D7610BC7}"/>
              </a:ext>
            </a:extLst>
          </p:cNvPr>
          <p:cNvSpPr txBox="1"/>
          <p:nvPr/>
        </p:nvSpPr>
        <p:spPr>
          <a:xfrm>
            <a:off x="2702866" y="3737768"/>
            <a:ext cx="1638310" cy="523220"/>
          </a:xfrm>
          <a:prstGeom prst="rect">
            <a:avLst/>
          </a:prstGeom>
          <a:noFill/>
        </p:spPr>
        <p:txBody>
          <a:bodyPr wrap="square" rtlCol="0">
            <a:spAutoFit/>
          </a:bodyPr>
          <a:lstStyle/>
          <a:p>
            <a:pPr algn="ctr"/>
            <a:r>
              <a:rPr lang="pt-BR" sz="1400" dirty="0"/>
              <a:t>Converter para TF Lite</a:t>
            </a:r>
          </a:p>
        </p:txBody>
      </p:sp>
      <p:sp>
        <p:nvSpPr>
          <p:cNvPr id="36" name="CaixaDeTexto 35">
            <a:extLst>
              <a:ext uri="{FF2B5EF4-FFF2-40B4-BE49-F238E27FC236}">
                <a16:creationId xmlns:a16="http://schemas.microsoft.com/office/drawing/2014/main" id="{949494B7-AC26-0C6F-D9D0-AD32571C1339}"/>
              </a:ext>
            </a:extLst>
          </p:cNvPr>
          <p:cNvSpPr txBox="1"/>
          <p:nvPr/>
        </p:nvSpPr>
        <p:spPr>
          <a:xfrm>
            <a:off x="4717279" y="3731556"/>
            <a:ext cx="2014414" cy="523220"/>
          </a:xfrm>
          <a:prstGeom prst="rect">
            <a:avLst/>
          </a:prstGeom>
          <a:noFill/>
        </p:spPr>
        <p:txBody>
          <a:bodyPr wrap="square" rtlCol="0">
            <a:spAutoFit/>
          </a:bodyPr>
          <a:lstStyle/>
          <a:p>
            <a:pPr algn="ctr"/>
            <a:r>
              <a:rPr lang="pt-BR" sz="1400" dirty="0"/>
              <a:t>Quantização, </a:t>
            </a:r>
            <a:r>
              <a:rPr lang="pt-BR" sz="1400" dirty="0" err="1"/>
              <a:t>pruning</a:t>
            </a:r>
            <a:r>
              <a:rPr lang="pt-BR" sz="1400" dirty="0"/>
              <a:t>, etc.</a:t>
            </a:r>
          </a:p>
        </p:txBody>
      </p:sp>
      <p:sp>
        <p:nvSpPr>
          <p:cNvPr id="37" name="CaixaDeTexto 36">
            <a:extLst>
              <a:ext uri="{FF2B5EF4-FFF2-40B4-BE49-F238E27FC236}">
                <a16:creationId xmlns:a16="http://schemas.microsoft.com/office/drawing/2014/main" id="{E0728FED-EF86-78AD-D49C-838FA6BDA174}"/>
              </a:ext>
            </a:extLst>
          </p:cNvPr>
          <p:cNvSpPr txBox="1"/>
          <p:nvPr/>
        </p:nvSpPr>
        <p:spPr>
          <a:xfrm>
            <a:off x="7364035" y="3700704"/>
            <a:ext cx="2014415" cy="738664"/>
          </a:xfrm>
          <a:prstGeom prst="rect">
            <a:avLst/>
          </a:prstGeom>
          <a:noFill/>
        </p:spPr>
        <p:txBody>
          <a:bodyPr wrap="square" rtlCol="0">
            <a:spAutoFit/>
          </a:bodyPr>
          <a:lstStyle/>
          <a:p>
            <a:pPr algn="ctr"/>
            <a:r>
              <a:rPr lang="pt-BR" sz="1400" dirty="0"/>
              <a:t>No caso do TF Lite Micro, converte o modelo em uma </a:t>
            </a:r>
            <a:r>
              <a:rPr lang="pt-BR" sz="1400" i="1" dirty="0" err="1"/>
              <a:t>array</a:t>
            </a:r>
            <a:r>
              <a:rPr lang="pt-BR" sz="1400" dirty="0"/>
              <a:t> de bytes.</a:t>
            </a:r>
          </a:p>
        </p:txBody>
      </p:sp>
    </p:spTree>
    <p:extLst>
      <p:ext uri="{BB962C8B-B14F-4D97-AF65-F5344CB8AC3E}">
        <p14:creationId xmlns:p14="http://schemas.microsoft.com/office/powerpoint/2010/main" val="354864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759161" cy="5032376"/>
          </a:xfrm>
        </p:spPr>
        <p:txBody>
          <a:bodyPr>
            <a:normAutofit/>
          </a:bodyPr>
          <a:lstStyle/>
          <a:p>
            <a:r>
              <a:rPr lang="pt-BR" dirty="0"/>
              <a:t>Outra forma para habilitarmos o uso de ML em dispositivos embarcados é através de hardwares especializados/otimizados para a execução eficiente dos modelos.</a:t>
            </a:r>
          </a:p>
          <a:p>
            <a:r>
              <a:rPr lang="pt-BR" dirty="0"/>
              <a:t>Algumas empresas têm lançados </a:t>
            </a:r>
            <a:r>
              <a:rPr lang="pt-BR" i="1" dirty="0"/>
              <a:t>Systems-</a:t>
            </a:r>
            <a:r>
              <a:rPr lang="pt-BR" i="1" dirty="0" err="1"/>
              <a:t>on</a:t>
            </a:r>
            <a:r>
              <a:rPr lang="pt-BR" i="1" dirty="0"/>
              <a:t>-a-Chip</a:t>
            </a:r>
            <a:r>
              <a:rPr lang="pt-BR" dirty="0"/>
              <a:t> (</a:t>
            </a:r>
            <a:r>
              <a:rPr lang="pt-BR" dirty="0" err="1"/>
              <a:t>SoCs</a:t>
            </a:r>
            <a:r>
              <a:rPr lang="pt-BR" dirty="0"/>
              <a:t>) e microcontroladores equipados com aceleradores de ML, também chamados de </a:t>
            </a:r>
            <a:r>
              <a:rPr lang="pt-BR" b="0" i="1" dirty="0">
                <a:effectLst/>
              </a:rPr>
              <a:t>neural </a:t>
            </a:r>
            <a:r>
              <a:rPr lang="pt-BR" b="0" i="1" dirty="0" err="1">
                <a:effectLst/>
              </a:rPr>
              <a:t>processing</a:t>
            </a:r>
            <a:r>
              <a:rPr lang="pt-BR" b="0" i="1" dirty="0">
                <a:effectLst/>
              </a:rPr>
              <a:t> </a:t>
            </a:r>
            <a:r>
              <a:rPr lang="pt-BR" b="0" i="1" dirty="0" err="1">
                <a:effectLst/>
              </a:rPr>
              <a:t>units</a:t>
            </a:r>
            <a:r>
              <a:rPr lang="pt-BR" b="0" i="0" dirty="0">
                <a:effectLst/>
              </a:rPr>
              <a:t> (</a:t>
            </a:r>
            <a:r>
              <a:rPr lang="pt-BR" b="0" i="0" dirty="0" err="1">
                <a:effectLst/>
              </a:rPr>
              <a:t>NPUs</a:t>
            </a:r>
            <a:r>
              <a:rPr lang="pt-BR" b="0" i="0" dirty="0">
                <a:effectLst/>
              </a:rPr>
              <a:t>) ou </a:t>
            </a:r>
            <a:r>
              <a:rPr lang="pt-BR" b="0" i="1" dirty="0">
                <a:effectLst/>
              </a:rPr>
              <a:t>neural </a:t>
            </a:r>
            <a:r>
              <a:rPr lang="pt-BR" b="0" i="1" dirty="0" err="1">
                <a:effectLst/>
              </a:rPr>
              <a:t>engines</a:t>
            </a:r>
            <a:r>
              <a:rPr lang="pt-BR" b="0" i="0" dirty="0">
                <a:effectLst/>
              </a:rPr>
              <a:t> (</a:t>
            </a:r>
            <a:r>
              <a:rPr lang="pt-BR" b="0" i="0" dirty="0" err="1">
                <a:effectLst/>
              </a:rPr>
              <a:t>NEs</a:t>
            </a:r>
            <a:r>
              <a:rPr lang="pt-BR" b="0" i="0" dirty="0">
                <a:effectLst/>
              </a:rPr>
              <a:t>).</a:t>
            </a:r>
          </a:p>
          <a:p>
            <a:r>
              <a:rPr lang="pt-BR" dirty="0"/>
              <a:t>São hardwares especializados projetados para acelerar aplicações de ML.</a:t>
            </a:r>
          </a:p>
        </p:txBody>
      </p:sp>
      <p:grpSp>
        <p:nvGrpSpPr>
          <p:cNvPr id="10" name="Agrupar 9">
            <a:extLst>
              <a:ext uri="{FF2B5EF4-FFF2-40B4-BE49-F238E27FC236}">
                <a16:creationId xmlns:a16="http://schemas.microsoft.com/office/drawing/2014/main" id="{B4E2DA4F-A1AA-B6B0-7B18-65FC6FCECF44}"/>
              </a:ext>
            </a:extLst>
          </p:cNvPr>
          <p:cNvGrpSpPr/>
          <p:nvPr/>
        </p:nvGrpSpPr>
        <p:grpSpPr>
          <a:xfrm>
            <a:off x="1229055" y="1955873"/>
            <a:ext cx="2670312" cy="3409604"/>
            <a:chOff x="848055" y="2146373"/>
            <a:chExt cx="2670312" cy="3409604"/>
          </a:xfrm>
        </p:grpSpPr>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4020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B11F61C0-3B3E-2BFF-CCA2-CE3B6EEDF612}"/>
              </a:ext>
            </a:extLst>
          </p:cNvPr>
          <p:cNvSpPr>
            <a:spLocks noGrp="1"/>
          </p:cNvSpPr>
          <p:nvPr>
            <p:ph idx="1"/>
          </p:nvPr>
        </p:nvSpPr>
        <p:spPr>
          <a:xfrm>
            <a:off x="5600700" y="1825625"/>
            <a:ext cx="5753100" cy="4351338"/>
          </a:xfrm>
        </p:spPr>
        <p:txBody>
          <a:bodyPr/>
          <a:lstStyle/>
          <a:p>
            <a:endParaRPr lang="pt-BR" dirty="0"/>
          </a:p>
        </p:txBody>
      </p:sp>
      <p:pic>
        <p:nvPicPr>
          <p:cNvPr id="4" name="Picture 2">
            <a:extLst>
              <a:ext uri="{FF2B5EF4-FFF2-40B4-BE49-F238E27FC236}">
                <a16:creationId xmlns:a16="http://schemas.microsoft.com/office/drawing/2014/main" id="{14F5A5FD-EFC4-A796-C1CF-AEB0ACE3F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68" t="10124" r="7101" b="8095"/>
          <a:stretch/>
        </p:blipFill>
        <p:spPr bwMode="auto">
          <a:xfrm>
            <a:off x="698500" y="2756694"/>
            <a:ext cx="1228372" cy="12446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252E0246-2784-0B32-E2D8-3DF304A19D74}"/>
              </a:ext>
            </a:extLst>
          </p:cNvPr>
          <p:cNvPicPr>
            <a:picLocks noChangeAspect="1"/>
          </p:cNvPicPr>
          <p:nvPr/>
        </p:nvPicPr>
        <p:blipFill>
          <a:blip r:embed="rId4"/>
          <a:stretch>
            <a:fillRect/>
          </a:stretch>
        </p:blipFill>
        <p:spPr>
          <a:xfrm>
            <a:off x="838200" y="4457699"/>
            <a:ext cx="2660731" cy="1833813"/>
          </a:xfrm>
          <a:prstGeom prst="rect">
            <a:avLst/>
          </a:prstGeom>
        </p:spPr>
      </p:pic>
      <p:sp>
        <p:nvSpPr>
          <p:cNvPr id="7" name="CaixaDeTexto 6">
            <a:extLst>
              <a:ext uri="{FF2B5EF4-FFF2-40B4-BE49-F238E27FC236}">
                <a16:creationId xmlns:a16="http://schemas.microsoft.com/office/drawing/2014/main" id="{8123A94C-94D3-1775-11B8-2736725EB465}"/>
              </a:ext>
            </a:extLst>
          </p:cNvPr>
          <p:cNvSpPr txBox="1"/>
          <p:nvPr/>
        </p:nvSpPr>
        <p:spPr>
          <a:xfrm>
            <a:off x="1625600" y="6291512"/>
            <a:ext cx="1778000" cy="369332"/>
          </a:xfrm>
          <a:prstGeom prst="rect">
            <a:avLst/>
          </a:prstGeom>
          <a:noFill/>
        </p:spPr>
        <p:txBody>
          <a:bodyPr wrap="square" rtlCol="0">
            <a:spAutoFit/>
          </a:bodyPr>
          <a:lstStyle/>
          <a:p>
            <a:r>
              <a:rPr lang="pt-BR" dirty="0" err="1"/>
              <a:t>Tesla’s</a:t>
            </a:r>
            <a:r>
              <a:rPr lang="pt-BR" dirty="0"/>
              <a:t> FSD Chip</a:t>
            </a:r>
          </a:p>
        </p:txBody>
      </p:sp>
      <p:pic>
        <p:nvPicPr>
          <p:cNvPr id="9" name="Imagem 8">
            <a:extLst>
              <a:ext uri="{FF2B5EF4-FFF2-40B4-BE49-F238E27FC236}">
                <a16:creationId xmlns:a16="http://schemas.microsoft.com/office/drawing/2014/main" id="{F39FBEB8-B8AD-C5EC-0951-4B27C07A678E}"/>
              </a:ext>
            </a:extLst>
          </p:cNvPr>
          <p:cNvPicPr>
            <a:picLocks noChangeAspect="1"/>
          </p:cNvPicPr>
          <p:nvPr/>
        </p:nvPicPr>
        <p:blipFill>
          <a:blip r:embed="rId5"/>
          <a:stretch>
            <a:fillRect/>
          </a:stretch>
        </p:blipFill>
        <p:spPr>
          <a:xfrm>
            <a:off x="2406957" y="2160587"/>
            <a:ext cx="2299089" cy="1761469"/>
          </a:xfrm>
          <a:prstGeom prst="rect">
            <a:avLst/>
          </a:prstGeom>
        </p:spPr>
      </p:pic>
      <p:sp>
        <p:nvSpPr>
          <p:cNvPr id="10" name="CaixaDeTexto 9">
            <a:extLst>
              <a:ext uri="{FF2B5EF4-FFF2-40B4-BE49-F238E27FC236}">
                <a16:creationId xmlns:a16="http://schemas.microsoft.com/office/drawing/2014/main" id="{F137D02C-4968-A918-E606-635EA3332B2F}"/>
              </a:ext>
            </a:extLst>
          </p:cNvPr>
          <p:cNvSpPr txBox="1"/>
          <p:nvPr/>
        </p:nvSpPr>
        <p:spPr>
          <a:xfrm>
            <a:off x="2821525" y="3903701"/>
            <a:ext cx="2299089" cy="369332"/>
          </a:xfrm>
          <a:prstGeom prst="rect">
            <a:avLst/>
          </a:prstGeom>
          <a:noFill/>
        </p:spPr>
        <p:txBody>
          <a:bodyPr wrap="square" rtlCol="0">
            <a:spAutoFit/>
          </a:bodyPr>
          <a:lstStyle/>
          <a:p>
            <a:r>
              <a:rPr lang="pt-BR" dirty="0" err="1"/>
              <a:t>NVIDIA’s</a:t>
            </a:r>
            <a:r>
              <a:rPr lang="pt-BR" dirty="0"/>
              <a:t> Xavier </a:t>
            </a:r>
            <a:r>
              <a:rPr lang="pt-BR" dirty="0" err="1"/>
              <a:t>SoC</a:t>
            </a:r>
            <a:endParaRPr lang="pt-BR" dirty="0"/>
          </a:p>
        </p:txBody>
      </p:sp>
      <p:sp>
        <p:nvSpPr>
          <p:cNvPr id="11" name="CaixaDeTexto 10">
            <a:extLst>
              <a:ext uri="{FF2B5EF4-FFF2-40B4-BE49-F238E27FC236}">
                <a16:creationId xmlns:a16="http://schemas.microsoft.com/office/drawing/2014/main" id="{BD17A40F-8594-B8F3-7ECA-F654FD099CF5}"/>
              </a:ext>
            </a:extLst>
          </p:cNvPr>
          <p:cNvSpPr txBox="1"/>
          <p:nvPr/>
        </p:nvSpPr>
        <p:spPr>
          <a:xfrm>
            <a:off x="390565" y="4019006"/>
            <a:ext cx="1778000" cy="369332"/>
          </a:xfrm>
          <a:prstGeom prst="rect">
            <a:avLst/>
          </a:prstGeom>
          <a:noFill/>
        </p:spPr>
        <p:txBody>
          <a:bodyPr wrap="square" rtlCol="0">
            <a:spAutoFit/>
          </a:bodyPr>
          <a:lstStyle/>
          <a:p>
            <a:r>
              <a:rPr lang="pt-BR" dirty="0" err="1"/>
              <a:t>Apple’s</a:t>
            </a:r>
            <a:r>
              <a:rPr lang="pt-BR" dirty="0"/>
              <a:t> M1</a:t>
            </a:r>
          </a:p>
        </p:txBody>
      </p:sp>
      <p:pic>
        <p:nvPicPr>
          <p:cNvPr id="5122" name="Picture 2" descr="Die Layout of Apple A13">
            <a:extLst>
              <a:ext uri="{FF2B5EF4-FFF2-40B4-BE49-F238E27FC236}">
                <a16:creationId xmlns:a16="http://schemas.microsoft.com/office/drawing/2014/main" id="{61498782-1BF4-594D-1F95-459CE15157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931"/>
          <a:stretch/>
        </p:blipFill>
        <p:spPr bwMode="auto">
          <a:xfrm>
            <a:off x="4182732" y="4829988"/>
            <a:ext cx="2355850" cy="2028012"/>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F301750-B4DB-503C-8BD0-C5B9E3AC13D5}"/>
              </a:ext>
            </a:extLst>
          </p:cNvPr>
          <p:cNvSpPr txBox="1"/>
          <p:nvPr/>
        </p:nvSpPr>
        <p:spPr>
          <a:xfrm>
            <a:off x="4471657" y="4438316"/>
            <a:ext cx="1778000" cy="369332"/>
          </a:xfrm>
          <a:prstGeom prst="rect">
            <a:avLst/>
          </a:prstGeom>
          <a:noFill/>
        </p:spPr>
        <p:txBody>
          <a:bodyPr wrap="square" rtlCol="0">
            <a:spAutoFit/>
          </a:bodyPr>
          <a:lstStyle/>
          <a:p>
            <a:r>
              <a:rPr lang="pt-BR" dirty="0" err="1"/>
              <a:t>Apple’s</a:t>
            </a:r>
            <a:r>
              <a:rPr lang="pt-BR" dirty="0"/>
              <a:t> A13</a:t>
            </a:r>
          </a:p>
        </p:txBody>
      </p:sp>
      <p:pic>
        <p:nvPicPr>
          <p:cNvPr id="5124" name="Picture 4" descr="Ethos-U65">
            <a:extLst>
              <a:ext uri="{FF2B5EF4-FFF2-40B4-BE49-F238E27FC236}">
                <a16:creationId xmlns:a16="http://schemas.microsoft.com/office/drawing/2014/main" id="{55290A4E-BB4F-FE7D-2F26-669F08D38A8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230"/>
          <a:stretch/>
        </p:blipFill>
        <p:spPr bwMode="auto">
          <a:xfrm>
            <a:off x="-1914899" y="968534"/>
            <a:ext cx="2074064" cy="2072787"/>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7EC771ED-875D-87A1-F604-C0D4204D1895}"/>
              </a:ext>
            </a:extLst>
          </p:cNvPr>
          <p:cNvSpPr txBox="1"/>
          <p:nvPr/>
        </p:nvSpPr>
        <p:spPr>
          <a:xfrm>
            <a:off x="-1618835" y="3041321"/>
            <a:ext cx="1778000" cy="369332"/>
          </a:xfrm>
          <a:prstGeom prst="rect">
            <a:avLst/>
          </a:prstGeom>
          <a:noFill/>
        </p:spPr>
        <p:txBody>
          <a:bodyPr wrap="square" rtlCol="0">
            <a:spAutoFit/>
          </a:bodyPr>
          <a:lstStyle/>
          <a:p>
            <a:r>
              <a:rPr lang="pt-BR" dirty="0" err="1"/>
              <a:t>ARM’s</a:t>
            </a:r>
            <a:r>
              <a:rPr lang="pt-BR" dirty="0"/>
              <a:t> </a:t>
            </a:r>
            <a:r>
              <a:rPr lang="pt-BR" dirty="0" err="1"/>
              <a:t>Cortex</a:t>
            </a:r>
            <a:r>
              <a:rPr lang="pt-BR" dirty="0"/>
              <a:t> M</a:t>
            </a:r>
          </a:p>
        </p:txBody>
      </p:sp>
    </p:spTree>
    <p:extLst>
      <p:ext uri="{BB962C8B-B14F-4D97-AF65-F5344CB8AC3E}">
        <p14:creationId xmlns:p14="http://schemas.microsoft.com/office/powerpoint/2010/main" val="3683268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a:xfrm>
            <a:off x="8928100" y="1825625"/>
            <a:ext cx="2425700" cy="4351338"/>
          </a:xfrm>
        </p:spPr>
        <p:txBody>
          <a:bodyPr>
            <a:normAutofit fontScale="62500" lnSpcReduction="20000"/>
          </a:bodyPr>
          <a:lstStyle/>
          <a:p>
            <a:r>
              <a:rPr lang="pt-BR" dirty="0"/>
              <a:t>O Ethos-U55 é um processador de aprendizado de máquina que foi otimizado para executar operações de algoritmo ML matemáticas comuns, como convoluções ou funções de ativação. O processador Ethos-U suporta modelos populares de rede neural, como </a:t>
            </a:r>
            <a:r>
              <a:rPr lang="pt-BR" dirty="0" err="1"/>
              <a:t>CNNs</a:t>
            </a:r>
            <a:r>
              <a:rPr lang="pt-BR" dirty="0"/>
              <a:t> e </a:t>
            </a:r>
            <a:r>
              <a:rPr lang="pt-BR" dirty="0" err="1"/>
              <a:t>RNNs</a:t>
            </a:r>
            <a:r>
              <a:rPr lang="pt-BR" dirty="0"/>
              <a:t> para processamento de áudio, reconhecimento de fala, classificação de imagens e detecção de objetos</a:t>
            </a:r>
          </a:p>
        </p:txBody>
      </p:sp>
      <p:pic>
        <p:nvPicPr>
          <p:cNvPr id="5" name="Imagem 4">
            <a:extLst>
              <a:ext uri="{FF2B5EF4-FFF2-40B4-BE49-F238E27FC236}">
                <a16:creationId xmlns:a16="http://schemas.microsoft.com/office/drawing/2014/main" id="{A6EC225A-BCB0-7A6B-A16C-E1ED58840675}"/>
              </a:ext>
            </a:extLst>
          </p:cNvPr>
          <p:cNvPicPr>
            <a:picLocks noChangeAspect="1"/>
          </p:cNvPicPr>
          <p:nvPr/>
        </p:nvPicPr>
        <p:blipFill>
          <a:blip r:embed="rId2"/>
          <a:stretch>
            <a:fillRect/>
          </a:stretch>
        </p:blipFill>
        <p:spPr>
          <a:xfrm>
            <a:off x="88900" y="2184707"/>
            <a:ext cx="8483600" cy="4673293"/>
          </a:xfrm>
          <a:prstGeom prst="rect">
            <a:avLst/>
          </a:prstGeom>
        </p:spPr>
      </p:pic>
    </p:spTree>
    <p:extLst>
      <p:ext uri="{BB962C8B-B14F-4D97-AF65-F5344CB8AC3E}">
        <p14:creationId xmlns:p14="http://schemas.microsoft.com/office/powerpoint/2010/main" val="991252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C8A86F-4A8B-1687-8F81-FC4B9CA5A2D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EF2ACF3D-7D63-A719-A9F4-E658E82C0EA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1810500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a:t>
            </a:r>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células que possuem </a:t>
            </a:r>
            <a:r>
              <a:rPr lang="pt-BR" b="1" i="1" dirty="0"/>
              <a:t>mecanismos eletroquímicos </a:t>
            </a:r>
            <a:r>
              <a:rPr lang="pt-BR" b="0" i="0" dirty="0">
                <a:effectLst/>
              </a:rPr>
              <a:t>para realizar a </a:t>
            </a:r>
            <a:r>
              <a:rPr lang="pt-BR" b="1" i="1" dirty="0">
                <a:effectLst/>
              </a:rPr>
              <a:t>transmissão de sinais elétricos </a:t>
            </a:r>
            <a:r>
              <a:rPr lang="pt-BR" b="0" i="0" dirty="0">
                <a:effectLst/>
              </a:rPr>
              <a:t>(i.e., informações) </a:t>
            </a:r>
            <a:r>
              <a:rPr lang="pt-BR" b="1" i="1" dirty="0">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t>soma</a:t>
            </a:r>
            <a:r>
              <a:rPr lang="pt-BR" dirty="0"/>
              <a:t>.</a:t>
            </a:r>
          </a:p>
          <a:p>
            <a:r>
              <a:rPr lang="pt-BR" dirty="0"/>
              <a:t>Os </a:t>
            </a:r>
            <a:r>
              <a:rPr lang="pt-BR" b="1" i="1" dirty="0"/>
              <a:t>dendritos</a:t>
            </a:r>
            <a:r>
              <a:rPr lang="pt-BR" dirty="0"/>
              <a:t> recebem </a:t>
            </a:r>
            <a:r>
              <a:rPr lang="pt-BR" b="1" i="1" dirty="0"/>
              <a:t>estímulos vindos </a:t>
            </a:r>
            <a:r>
              <a:rPr lang="pt-BR" dirty="0"/>
              <a:t>de outros neurônios 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123" name="Agrupar 122">
            <a:extLst>
              <a:ext uri="{FF2B5EF4-FFF2-40B4-BE49-F238E27FC236}">
                <a16:creationId xmlns:a16="http://schemas.microsoft.com/office/drawing/2014/main" id="{46C2AEFA-7D12-943E-CF99-4E2416A98ED5}"/>
              </a:ext>
            </a:extLst>
          </p:cNvPr>
          <p:cNvGrpSpPr/>
          <p:nvPr/>
        </p:nvGrpSpPr>
        <p:grpSpPr>
          <a:xfrm>
            <a:off x="225860" y="2640445"/>
            <a:ext cx="4106292" cy="3803565"/>
            <a:chOff x="7009767" y="2086399"/>
            <a:chExt cx="4106292" cy="3803565"/>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7070266" y="4608588"/>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070266" y="4608588"/>
                  <a:ext cx="4033924"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7630181" y="2680815"/>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7422519" y="3344991"/>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7672356" y="3553328"/>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7009767" y="3198801"/>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7009767" y="3198801"/>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stCxn id="99" idx="6"/>
              <a:endCxn id="114" idx="1"/>
            </p:cNvCxnSpPr>
            <p:nvPr/>
          </p:nvCxnSpPr>
          <p:spPr>
            <a:xfrm>
              <a:off x="9367064" y="3273990"/>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7173838" y="2315040"/>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7173838" y="2315040"/>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7179203" y="3722653"/>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7179203" y="3722653"/>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492878" y="2985120"/>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7058394" y="267494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7058394" y="2674949"/>
                  <a:ext cx="556691" cy="461665"/>
                </a:xfrm>
                <a:prstGeom prst="rect">
                  <a:avLst/>
                </a:prstGeom>
                <a:blipFill>
                  <a:blip r:embed="rId2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10816515" y="305966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10816515" y="3059668"/>
                  <a:ext cx="287675" cy="369332"/>
                </a:xfrm>
                <a:prstGeom prst="rect">
                  <a:avLst/>
                </a:prstGeom>
                <a:blipFill>
                  <a:blip r:embed="rId21"/>
                  <a:stretch>
                    <a:fillRect r="-4167"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7932847" y="250796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7932847" y="2507965"/>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7646772" y="2726968"/>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7646772" y="2726968"/>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7604458" y="3069663"/>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7604458" y="3069663"/>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7411" y="3517543"/>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7411" y="3517543"/>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7671583" y="3389915"/>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7671583" y="3389915"/>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8881064" y="2426040"/>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8823485" y="2383387"/>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8823485" y="2383387"/>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8698161" y="2086399"/>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8698161" y="2086399"/>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8395064" y="2787990"/>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0" name="TextBox 19">
                  <a:extLst>
                    <a:ext uri="{FF2B5EF4-FFF2-40B4-BE49-F238E27FC236}">
                      <a16:creationId xmlns:a16="http://schemas.microsoft.com/office/drawing/2014/main" id="{73256C6B-B21E-739A-B04A-D1CC31C6B6FD}"/>
                    </a:ext>
                  </a:extLst>
                </p:cNvPr>
                <p:cNvSpPr txBox="1"/>
                <p:nvPr/>
              </p:nvSpPr>
              <p:spPr>
                <a:xfrm>
                  <a:off x="8964303" y="2883026"/>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90" name="TextBox 19">
                  <a:extLst>
                    <a:ext uri="{FF2B5EF4-FFF2-40B4-BE49-F238E27FC236}">
                      <a16:creationId xmlns:a16="http://schemas.microsoft.com/office/drawing/2014/main" id="{73256C6B-B21E-739A-B04A-D1CC31C6B6FD}"/>
                    </a:ext>
                  </a:extLst>
                </p:cNvPr>
                <p:cNvSpPr txBox="1">
                  <a:spLocks noRot="1" noChangeAspect="1" noMove="1" noResize="1" noEditPoints="1" noAdjustHandles="1" noChangeArrowheads="1" noChangeShapeType="1" noTextEdit="1"/>
                </p:cNvSpPr>
                <p:nvPr/>
              </p:nvSpPr>
              <p:spPr>
                <a:xfrm>
                  <a:off x="8964303" y="2883026"/>
                  <a:ext cx="128860" cy="837665"/>
                </a:xfrm>
                <a:prstGeom prst="rect">
                  <a:avLst/>
                </a:prstGeom>
                <a:blipFill>
                  <a:blip r:embed="rId29"/>
                  <a:stretch>
                    <a:fillRect l="-214286"/>
                  </a:stretch>
                </a:blipFill>
              </p:spPr>
              <p:txBody>
                <a:bodyPr/>
                <a:lstStyle/>
                <a:p>
                  <a:r>
                    <a:rPr lang="pt-BR">
                      <a:noFill/>
                    </a:rPr>
                    <a:t> </a:t>
                  </a:r>
                </a:p>
              </p:txBody>
            </p:sp>
          </mc:Fallback>
        </mc:AlternateContent>
        <p:sp>
          <p:nvSpPr>
            <p:cNvPr id="114" name="Retângulo 113">
              <a:extLst>
                <a:ext uri="{FF2B5EF4-FFF2-40B4-BE49-F238E27FC236}">
                  <a16:creationId xmlns:a16="http://schemas.microsoft.com/office/drawing/2014/main" id="{37A41105-504C-3D4A-A764-D0782A66B8D1}"/>
                </a:ext>
              </a:extLst>
            </p:cNvPr>
            <p:cNvSpPr/>
            <p:nvPr/>
          </p:nvSpPr>
          <p:spPr>
            <a:xfrm>
              <a:off x="9774982" y="3041527"/>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9811302" y="3073934"/>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9811302" y="3073934"/>
                  <a:ext cx="667500" cy="400110"/>
                </a:xfrm>
                <a:prstGeom prst="rect">
                  <a:avLst/>
                </a:prstGeom>
                <a:blipFill>
                  <a:blip r:embed="rId30"/>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10457746" y="3271237"/>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8907877" y="2247126"/>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0" name="Agrupar 99">
            <a:extLst>
              <a:ext uri="{FF2B5EF4-FFF2-40B4-BE49-F238E27FC236}">
                <a16:creationId xmlns:a16="http://schemas.microsoft.com/office/drawing/2014/main" id="{94B389DB-21EA-30B3-1399-B4BDAFC939A8}"/>
              </a:ext>
            </a:extLst>
          </p:cNvPr>
          <p:cNvGrpSpPr/>
          <p:nvPr/>
        </p:nvGrpSpPr>
        <p:grpSpPr>
          <a:xfrm>
            <a:off x="6691360" y="1259163"/>
            <a:ext cx="4106292" cy="4313060"/>
            <a:chOff x="6691360" y="1259163"/>
            <a:chExt cx="4106292" cy="4313060"/>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1"/>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2"/>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4"/>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5"/>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498108"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498108" y="2232432"/>
                  <a:ext cx="287675" cy="369332"/>
                </a:xfrm>
                <a:prstGeom prst="rect">
                  <a:avLst/>
                </a:prstGeom>
                <a:blipFill>
                  <a:blip r:embed="rId36"/>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1"/>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3"/>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4"/>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456575"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492895"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492895" y="2246698"/>
                  <a:ext cx="667500" cy="400110"/>
                </a:xfrm>
                <a:prstGeom prst="rect">
                  <a:avLst/>
                </a:prstGeom>
                <a:blipFill>
                  <a:blip r:embed="rId45"/>
                  <a:stretch>
                    <a:fillRect l="-545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139339"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51993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spTree>
    <p:extLst>
      <p:ext uri="{BB962C8B-B14F-4D97-AF65-F5344CB8AC3E}">
        <p14:creationId xmlns:p14="http://schemas.microsoft.com/office/powerpoint/2010/main" val="2211481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8255F11E-488C-496B-4EE7-6E907D625AB7}"/>
              </a:ext>
            </a:extLst>
          </p:cNvPr>
          <p:cNvPicPr>
            <a:picLocks noChangeAspect="1"/>
          </p:cNvPicPr>
          <p:nvPr/>
        </p:nvPicPr>
        <p:blipFill rotWithShape="1">
          <a:blip r:embed="rId6"/>
          <a:srcRect l="1" r="2605"/>
          <a:stretch/>
        </p:blipFill>
        <p:spPr>
          <a:xfrm>
            <a:off x="8477491" y="4543570"/>
            <a:ext cx="2923572" cy="2106501"/>
          </a:xfrm>
          <a:prstGeom prst="rect">
            <a:avLst/>
          </a:prstGeom>
        </p:spPr>
      </p:pic>
    </p:spTree>
    <p:extLst>
      <p:ext uri="{BB962C8B-B14F-4D97-AF65-F5344CB8AC3E}">
        <p14:creationId xmlns:p14="http://schemas.microsoft.com/office/powerpoint/2010/main" val="211307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 que são os pontos de contato entre os dentritos de um neurônio e os terminais do axônio 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recebe estímulos elétricos a partir dos dendritos.</a:t>
            </a:r>
          </a:p>
          <a:p>
            <a:pPr lvl="1">
              <a:buFont typeface="Wingdings" panose="05000000000000000000" pitchFamily="2" charset="2"/>
              <a:buChar char="§"/>
            </a:pPr>
            <a:r>
              <a:rPr lang="pt-BR" dirty="0"/>
              <a:t>Esses estímulos são somados no corpo celular (</a:t>
            </a:r>
            <a:r>
              <a:rPr lang="pt-BR" i="1" dirty="0"/>
              <a:t>soma</a:t>
            </a:r>
            <a:r>
              <a:rPr lang="pt-BR" dirty="0"/>
              <a:t>).</a:t>
            </a:r>
          </a:p>
          <a:p>
            <a:pPr lvl="1">
              <a:buFont typeface="Wingdings" panose="05000000000000000000" pitchFamily="2" charset="2"/>
              <a:buChar char="§"/>
            </a:pPr>
            <a:r>
              <a:rPr lang="pt-BR" dirty="0"/>
              <a:t>Se a soma dos estímulos 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simplificação e abstração 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pela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3"/>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2047875" y="3765084"/>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803130" y="3472518"/>
            <a:ext cx="1102245" cy="523220"/>
          </a:xfrm>
          <a:prstGeom prst="rect">
            <a:avLst/>
          </a:prstGeom>
          <a:noFill/>
        </p:spPr>
        <p:txBody>
          <a:bodyPr wrap="square" rtlCol="0">
            <a:spAutoFit/>
          </a:bodyPr>
          <a:lstStyle/>
          <a:p>
            <a:pPr algn="ctr"/>
            <a:r>
              <a:rPr lang="pt-BR" sz="1400" dirty="0"/>
              <a:t>Função de ativação</a:t>
            </a:r>
          </a:p>
        </p:txBody>
      </p:sp>
      <p:pic>
        <p:nvPicPr>
          <p:cNvPr id="8" name="Imagem 7">
            <a:extLst>
              <a:ext uri="{FF2B5EF4-FFF2-40B4-BE49-F238E27FC236}">
                <a16:creationId xmlns:a16="http://schemas.microsoft.com/office/drawing/2014/main" id="{BB19431B-48CA-461F-F023-3F8B2D56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69" y="1593256"/>
            <a:ext cx="5299297" cy="4899619"/>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9847</TotalTime>
  <Words>8453</Words>
  <Application>Microsoft Office PowerPoint</Application>
  <PresentationFormat>Widescreen</PresentationFormat>
  <Paragraphs>567</Paragraphs>
  <Slides>65</Slides>
  <Notes>39</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65</vt:i4>
      </vt:variant>
    </vt:vector>
  </HeadingPairs>
  <TitlesOfParts>
    <vt:vector size="78"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Topologias de redes neurais artificiais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vt:lpstr>
      <vt:lpstr>Knowledge distillation</vt:lpstr>
      <vt:lpstr>Knowledge distillation</vt:lpstr>
      <vt:lpstr>Frameworks de ML</vt:lpstr>
      <vt:lpstr>Framework de ML</vt:lpstr>
      <vt:lpstr>TensorFlow (TF) Lite</vt:lpstr>
      <vt:lpstr>Sequência de trabalho com o TF Lite</vt:lpstr>
      <vt:lpstr>Sequência de trabalho com o TF Lite</vt:lpstr>
      <vt:lpstr>TensorFlow (TF) Lite Micro</vt:lpstr>
      <vt:lpstr>TensorFlow (TF) Lite Micro</vt:lpstr>
      <vt:lpstr>Pipeline de desenvolvimento</vt:lpstr>
      <vt:lpstr>Hardware especializado</vt:lpstr>
      <vt:lpstr>Apresentação do PowerPoint</vt:lpstr>
      <vt:lpstr>Apresentação do PowerPoint</vt:lpstr>
      <vt:lpstr>Apresentação do PowerPoint</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1926</cp:revision>
  <dcterms:created xsi:type="dcterms:W3CDTF">2020-01-20T13:50:05Z</dcterms:created>
  <dcterms:modified xsi:type="dcterms:W3CDTF">2023-07-25T20:08:39Z</dcterms:modified>
</cp:coreProperties>
</file>